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5814" r:id="rId5"/>
    <p:sldId id="5815" r:id="rId6"/>
    <p:sldId id="5810" r:id="rId7"/>
    <p:sldId id="5816" r:id="rId8"/>
    <p:sldId id="5811" r:id="rId9"/>
    <p:sldId id="5829" r:id="rId10"/>
    <p:sldId id="5853" r:id="rId11"/>
    <p:sldId id="5854" r:id="rId12"/>
    <p:sldId id="5855" r:id="rId13"/>
    <p:sldId id="5830" r:id="rId14"/>
    <p:sldId id="5839" r:id="rId15"/>
    <p:sldId id="5838" r:id="rId16"/>
    <p:sldId id="5844" r:id="rId17"/>
    <p:sldId id="5845" r:id="rId18"/>
    <p:sldId id="5846" r:id="rId19"/>
    <p:sldId id="5832" r:id="rId20"/>
    <p:sldId id="5834" r:id="rId21"/>
    <p:sldId id="5835" r:id="rId22"/>
    <p:sldId id="5836" r:id="rId23"/>
    <p:sldId id="5837" r:id="rId24"/>
    <p:sldId id="5852" r:id="rId25"/>
    <p:sldId id="5822" r:id="rId26"/>
    <p:sldId id="5812" r:id="rId27"/>
    <p:sldId id="5847" r:id="rId28"/>
    <p:sldId id="5848" r:id="rId29"/>
    <p:sldId id="5827" r:id="rId30"/>
    <p:sldId id="5850" r:id="rId31"/>
    <p:sldId id="5851" r:id="rId32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4" userDrawn="1">
          <p15:clr>
            <a:srgbClr val="A4A3A4"/>
          </p15:clr>
        </p15:guide>
        <p15:guide id="2" orient="horz" pos="21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9481"/>
    <a:srgbClr val="003C8B"/>
    <a:srgbClr val="D3EEE9"/>
    <a:srgbClr val="22809E"/>
    <a:srgbClr val="3C91A0"/>
    <a:srgbClr val="26599C"/>
    <a:srgbClr val="39B099"/>
    <a:srgbClr val="2A9195"/>
    <a:srgbClr val="ABCFFF"/>
    <a:srgbClr val="8FB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08" autoAdjust="0"/>
    <p:restoredTop sz="95652" autoAdjust="0"/>
  </p:normalViewPr>
  <p:slideViewPr>
    <p:cSldViewPr snapToGrid="0" showGuides="1">
      <p:cViewPr varScale="1">
        <p:scale>
          <a:sx n="105" d="100"/>
          <a:sy n="105" d="100"/>
        </p:scale>
        <p:origin x="628" y="68"/>
      </p:cViewPr>
      <p:guideLst>
        <p:guide pos="3844"/>
        <p:guide orient="horz" pos="215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gs" Target="tags/tag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67BDE9-2D55-407C-98B2-E2DF74583E41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2BD924A-1BD4-4D96-AE1B-CA9C4B79CE3E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924A-1BD4-4D96-AE1B-CA9C4B79CE3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924A-1BD4-4D96-AE1B-CA9C4B79CE3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924A-1BD4-4D96-AE1B-CA9C4B79CE3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924A-1BD4-4D96-AE1B-CA9C4B79CE3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924A-1BD4-4D96-AE1B-CA9C4B79CE3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 userDrawn="1"/>
        </p:nvGrpSpPr>
        <p:grpSpPr>
          <a:xfrm>
            <a:off x="-13594" y="0"/>
            <a:ext cx="12201063" cy="2655066"/>
            <a:chOff x="-9063" y="2259345"/>
            <a:chExt cx="12201063" cy="2655066"/>
          </a:xfrm>
        </p:grpSpPr>
        <p:pic>
          <p:nvPicPr>
            <p:cNvPr id="22" name="Picture 6" descr="http://thepaper-prod-oldimagefromnfs.oss-cn-shanghai.aliyuncs.com/image/36/444/102.jpg"/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" t="-51" r="-5" b="67386"/>
            <a:stretch>
              <a:fillRect/>
            </a:stretch>
          </p:blipFill>
          <p:spPr bwMode="auto">
            <a:xfrm>
              <a:off x="0" y="2259345"/>
              <a:ext cx="12192000" cy="2655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矩形 22"/>
            <p:cNvSpPr/>
            <p:nvPr userDrawn="1"/>
          </p:nvSpPr>
          <p:spPr>
            <a:xfrm>
              <a:off x="-9063" y="2259345"/>
              <a:ext cx="12201062" cy="265506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0" y="2372478"/>
            <a:ext cx="12201062" cy="4485522"/>
            <a:chOff x="-9062" y="1894960"/>
            <a:chExt cx="12201062" cy="4485522"/>
          </a:xfrm>
        </p:grpSpPr>
        <p:pic>
          <p:nvPicPr>
            <p:cNvPr id="19" name="Picture 6" descr="http://thepaper-prod-oldimagefromnfs.oss-cn-shanghai.aliyuncs.com/image/36/444/102.jpg"/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" t="10675" r="-5" b="34293"/>
            <a:stretch>
              <a:fillRect/>
            </a:stretch>
          </p:blipFill>
          <p:spPr bwMode="auto">
            <a:xfrm>
              <a:off x="-9062" y="1907463"/>
              <a:ext cx="12192000" cy="4473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矩形 19"/>
            <p:cNvSpPr/>
            <p:nvPr userDrawn="1"/>
          </p:nvSpPr>
          <p:spPr>
            <a:xfrm>
              <a:off x="-9062" y="1894960"/>
              <a:ext cx="12201062" cy="448552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  <a:ea typeface="+mn-ea"/>
              </a:endParaRPr>
            </a:p>
          </p:txBody>
        </p:sp>
      </p:grpSp>
      <p:sp>
        <p:nvSpPr>
          <p:cNvPr id="13" name="矩形 12"/>
          <p:cNvSpPr/>
          <p:nvPr userDrawn="1"/>
        </p:nvSpPr>
        <p:spPr>
          <a:xfrm>
            <a:off x="0" y="1649743"/>
            <a:ext cx="12187468" cy="1999209"/>
          </a:xfrm>
          <a:prstGeom prst="rect">
            <a:avLst/>
          </a:prstGeom>
          <a:gradFill flip="none" rotWithShape="1">
            <a:gsLst>
              <a:gs pos="46000">
                <a:srgbClr val="1D7692"/>
              </a:gs>
              <a:gs pos="96000">
                <a:srgbClr val="003C8B">
                  <a:alpha val="85000"/>
                </a:srgbClr>
              </a:gs>
              <a:gs pos="0">
                <a:srgbClr val="39B09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39550" y="2015538"/>
            <a:ext cx="10294776" cy="1311965"/>
          </a:xfrm>
          <a:prstGeom prst="rect">
            <a:avLst/>
          </a:prstGeom>
        </p:spPr>
        <p:txBody>
          <a:bodyPr anchor="ctr"/>
          <a:lstStyle>
            <a:lvl1pPr algn="ctr">
              <a:defRPr sz="6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8531" y="4345244"/>
            <a:ext cx="9144000" cy="15273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2400" b="1">
                <a:solidFill>
                  <a:srgbClr val="003C8B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4917203" y="518762"/>
            <a:ext cx="2357594" cy="667477"/>
            <a:chOff x="9644502" y="109966"/>
            <a:chExt cx="2357594" cy="667477"/>
          </a:xfrm>
          <a:noFill/>
        </p:grpSpPr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5" r="53350"/>
            <a:stretch>
              <a:fillRect/>
            </a:stretch>
          </p:blipFill>
          <p:spPr>
            <a:xfrm>
              <a:off x="11299485" y="109966"/>
              <a:ext cx="702611" cy="667477"/>
            </a:xfrm>
            <a:prstGeom prst="rect">
              <a:avLst/>
            </a:prstGeom>
            <a:grpFill/>
          </p:spPr>
        </p:pic>
        <p:pic>
          <p:nvPicPr>
            <p:cNvPr id="10" name="Picture 2" descr="http://www.buaa.edu.cn/__local/B/CD/A6/968D8F6600C0B8195CD59008BF5_9249A080_12AB7.jpg?e=.jpg"/>
            <p:cNvPicPr>
              <a:picLocks noChangeAspect="1" noChangeArrowheads="1"/>
            </p:cNvPicPr>
            <p:nvPr userDrawn="1"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4502" y="145963"/>
              <a:ext cx="618977" cy="618977"/>
            </a:xfrm>
            <a:prstGeom prst="rect">
              <a:avLst/>
            </a:prstGeom>
            <a:grpFill/>
          </p:spPr>
        </p:pic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6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3" r="81714"/>
            <a:stretch>
              <a:fillRect/>
            </a:stretch>
          </p:blipFill>
          <p:spPr>
            <a:xfrm>
              <a:off x="10444440" y="216261"/>
              <a:ext cx="739594" cy="490019"/>
            </a:xfrm>
            <a:prstGeom prst="rect">
              <a:avLst/>
            </a:prstGeom>
            <a:grpFill/>
          </p:spPr>
        </p:pic>
      </p:grpSp>
      <p:cxnSp>
        <p:nvCxnSpPr>
          <p:cNvPr id="40" name="直接连接符 39"/>
          <p:cNvCxnSpPr/>
          <p:nvPr userDrawn="1"/>
        </p:nvCxnSpPr>
        <p:spPr>
          <a:xfrm>
            <a:off x="0" y="3794126"/>
            <a:ext cx="12201062" cy="0"/>
          </a:xfrm>
          <a:prstGeom prst="line">
            <a:avLst/>
          </a:prstGeom>
          <a:ln w="63500">
            <a:solidFill>
              <a:srgbClr val="2A91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 userDrawn="1"/>
        </p:nvSpPr>
        <p:spPr>
          <a:xfrm>
            <a:off x="3208832" y="6339238"/>
            <a:ext cx="5774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School of Computer Science and Engineering, Beihang University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-1570"/>
            <a:ext cx="12192000" cy="890547"/>
          </a:xfrm>
          <a:prstGeom prst="rect">
            <a:avLst/>
          </a:prstGeom>
          <a:gradFill flip="none" rotWithShape="1">
            <a:gsLst>
              <a:gs pos="58000">
                <a:srgbClr val="1D7692"/>
              </a:gs>
              <a:gs pos="0">
                <a:srgbClr val="39B099">
                  <a:alpha val="20000"/>
                </a:srgbClr>
              </a:gs>
              <a:gs pos="96000">
                <a:srgbClr val="003C8B">
                  <a:alpha val="85000"/>
                </a:srgbClr>
              </a:gs>
              <a:gs pos="21000">
                <a:srgbClr val="39B099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029" y="136525"/>
            <a:ext cx="10624551" cy="66747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85030" y="1027072"/>
            <a:ext cx="11235193" cy="5237265"/>
          </a:xfrm>
          <a:prstGeom prst="rect">
            <a:avLst/>
          </a:prstGeom>
        </p:spPr>
        <p:txBody>
          <a:bodyPr/>
          <a:lstStyle>
            <a:lvl1pPr marL="323850" indent="-3238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C8B"/>
              </a:buClr>
              <a:buSzPct val="80000"/>
              <a:buFont typeface="Wingdings" panose="05000000000000000000" pitchFamily="2" charset="2"/>
              <a:buChar char="n"/>
              <a:defRPr sz="2600">
                <a:latin typeface="+mn-ea"/>
                <a:ea typeface="+mn-ea"/>
              </a:defRPr>
            </a:lvl1pPr>
            <a:lvl2pPr marL="720090" indent="-360045">
              <a:lnSpc>
                <a:spcPct val="100000"/>
              </a:lnSpc>
              <a:spcBef>
                <a:spcPts val="575"/>
              </a:spcBef>
              <a:spcAft>
                <a:spcPts val="600"/>
              </a:spcAft>
              <a:buClr>
                <a:srgbClr val="22809E"/>
              </a:buClr>
              <a:buSzPct val="80000"/>
              <a:buFont typeface="Wingdings" panose="05000000000000000000" pitchFamily="2" charset="2"/>
              <a:buChar char="u"/>
              <a:defRPr sz="2400">
                <a:latin typeface="+mn-ea"/>
                <a:ea typeface="+mn-ea"/>
              </a:defRPr>
            </a:lvl2pPr>
            <a:lvl3pPr marL="1115695" indent="-323850">
              <a:lnSpc>
                <a:spcPct val="100000"/>
              </a:lnSpc>
              <a:spcBef>
                <a:spcPts val="550"/>
              </a:spcBef>
              <a:spcAft>
                <a:spcPts val="600"/>
              </a:spcAft>
              <a:buClr>
                <a:srgbClr val="309481"/>
              </a:buClr>
              <a:buSzPct val="90000"/>
              <a:buFont typeface="Wingdings" panose="05000000000000000000" pitchFamily="2" charset="2"/>
              <a:buChar char="l"/>
              <a:defRPr sz="2200">
                <a:latin typeface="+mn-ea"/>
                <a:ea typeface="+mn-ea"/>
              </a:defRPr>
            </a:lvl3pPr>
            <a:lvl4pPr marL="1475740" indent="-288290">
              <a:lnSpc>
                <a:spcPct val="100000"/>
              </a:lnSpc>
              <a:spcBef>
                <a:spcPts val="550"/>
              </a:spcBef>
              <a:spcAft>
                <a:spcPts val="600"/>
              </a:spcAft>
              <a:buClr>
                <a:srgbClr val="003C8B"/>
              </a:buClr>
              <a:buSzPct val="80000"/>
              <a:buFont typeface="Wingdings" panose="05000000000000000000" pitchFamily="2" charset="2"/>
              <a:buChar char="n"/>
              <a:defRPr sz="2000">
                <a:latin typeface="+mn-ea"/>
                <a:ea typeface="+mn-ea"/>
              </a:defRPr>
            </a:lvl4pPr>
            <a:lvl5pPr marL="1871980" indent="-288290">
              <a:lnSpc>
                <a:spcPct val="100000"/>
              </a:lnSpc>
              <a:spcBef>
                <a:spcPts val="550"/>
              </a:spcBef>
              <a:spcAft>
                <a:spcPts val="600"/>
              </a:spcAft>
              <a:buClr>
                <a:srgbClr val="003C8B"/>
              </a:buClr>
              <a:buSzPct val="80000"/>
              <a:buFont typeface="Wingdings" panose="05000000000000000000" pitchFamily="2" charset="2"/>
              <a:buChar char="n"/>
              <a:defRPr sz="18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54322" y="6536805"/>
            <a:ext cx="965902" cy="295932"/>
          </a:xfrm>
          <a:prstGeom prst="rect">
            <a:avLst/>
          </a:prstGeom>
        </p:spPr>
        <p:txBody>
          <a:bodyPr anchor="ctr"/>
          <a:lstStyle>
            <a:lvl1pPr algn="r">
              <a:defRPr b="1">
                <a:solidFill>
                  <a:srgbClr val="003C8B"/>
                </a:solidFill>
                <a:latin typeface="+mn-ea"/>
                <a:ea typeface="+mn-ea"/>
              </a:defRPr>
            </a:lvl1pPr>
          </a:lstStyle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5" r="53350"/>
          <a:stretch>
            <a:fillRect/>
          </a:stretch>
        </p:blipFill>
        <p:spPr>
          <a:xfrm>
            <a:off x="11299485" y="109966"/>
            <a:ext cx="702611" cy="667477"/>
          </a:xfrm>
          <a:prstGeom prst="rect">
            <a:avLst/>
          </a:prstGeom>
          <a:noFill/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" r="1093"/>
          <a:stretch>
            <a:fillRect/>
          </a:stretch>
        </p:blipFill>
        <p:spPr>
          <a:xfrm>
            <a:off x="90982" y="6546136"/>
            <a:ext cx="2334221" cy="258542"/>
          </a:xfrm>
          <a:prstGeom prst="rect">
            <a:avLst/>
          </a:prstGeom>
          <a:noFill/>
        </p:spPr>
      </p:pic>
      <p:cxnSp>
        <p:nvCxnSpPr>
          <p:cNvPr id="20" name="直接连接符 19"/>
          <p:cNvCxnSpPr/>
          <p:nvPr userDrawn="1"/>
        </p:nvCxnSpPr>
        <p:spPr>
          <a:xfrm>
            <a:off x="0" y="6478323"/>
            <a:ext cx="12192000" cy="0"/>
          </a:xfrm>
          <a:prstGeom prst="line">
            <a:avLst/>
          </a:prstGeom>
          <a:ln w="28575">
            <a:solidFill>
              <a:srgbClr val="26599C">
                <a:alpha val="8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 descr="http://thepaper-prod-oldimagefromnfs.oss-cn-shanghai.aliyuncs.com/image/36/444/10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" t="10675" r="-5" b="34293"/>
          <a:stretch>
            <a:fillRect/>
          </a:stretch>
        </p:blipFill>
        <p:spPr bwMode="auto">
          <a:xfrm>
            <a:off x="-9064" y="2384981"/>
            <a:ext cx="12192000" cy="447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ttp://thepaper-prod-oldimagefromnfs.oss-cn-shanghai.aliyuncs.com/image/36/444/10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" t="-51" r="-5" b="67386"/>
          <a:stretch>
            <a:fillRect/>
          </a:stretch>
        </p:blipFill>
        <p:spPr bwMode="auto">
          <a:xfrm>
            <a:off x="-9064" y="0"/>
            <a:ext cx="12192000" cy="265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/>
          <p:cNvSpPr/>
          <p:nvPr userDrawn="1"/>
        </p:nvSpPr>
        <p:spPr>
          <a:xfrm>
            <a:off x="-18127" y="0"/>
            <a:ext cx="12201062" cy="6858000"/>
          </a:xfrm>
          <a:prstGeom prst="rect">
            <a:avLst/>
          </a:prstGeom>
          <a:gradFill flip="none" rotWithShape="1">
            <a:gsLst>
              <a:gs pos="62000">
                <a:srgbClr val="FFFFFF">
                  <a:alpha val="90000"/>
                </a:srgbClr>
              </a:gs>
              <a:gs pos="100000">
                <a:schemeClr val="bg1">
                  <a:alpha val="78000"/>
                </a:schemeClr>
              </a:gs>
              <a:gs pos="0">
                <a:schemeClr val="bg1">
                  <a:alpha val="7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3208832" y="6339238"/>
            <a:ext cx="5774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School of Computer Science and Engineering, Beihang University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4" name="标题 1"/>
          <p:cNvSpPr>
            <a:spLocks noGrp="1"/>
          </p:cNvSpPr>
          <p:nvPr>
            <p:ph type="ctrTitle"/>
          </p:nvPr>
        </p:nvSpPr>
        <p:spPr>
          <a:xfrm>
            <a:off x="935016" y="2165350"/>
            <a:ext cx="10294776" cy="25272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sz="6000" b="1">
                <a:solidFill>
                  <a:srgbClr val="003C8B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0" y="0"/>
            <a:ext cx="1187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alpha val="0"/>
                  </a:schemeClr>
                </a:solidFill>
              </a:rPr>
              <a:t>Yingjie Qi</a:t>
            </a:r>
            <a:endParaRPr lang="zh-CN" altLang="en-US" dirty="0">
              <a:solidFill>
                <a:schemeClr val="tx1">
                  <a:alpha val="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993236"/>
            <a:ext cx="12192000" cy="152737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5400" dirty="0"/>
              <a:t>顶点</a:t>
            </a:r>
            <a:r>
              <a:rPr lang="zh-CN" altLang="en-US" sz="5400"/>
              <a:t>课程期末答辩</a:t>
            </a:r>
            <a:endParaRPr lang="zh-CN" altLang="en-US" sz="4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3600" dirty="0"/>
              <a:t>团队成员</a:t>
            </a:r>
            <a:r>
              <a:rPr lang="en-US" altLang="zh-CN" sz="3600" dirty="0"/>
              <a:t>：</a:t>
            </a:r>
            <a:r>
              <a:rPr lang="zh-CN" altLang="en-US" sz="3600" dirty="0">
                <a:sym typeface="+mn-ea"/>
              </a:rPr>
              <a:t>黄瑞翔</a:t>
            </a:r>
            <a:r>
              <a:rPr lang="en-US" altLang="zh-CN" sz="3600" dirty="0">
                <a:sym typeface="+mn-ea"/>
              </a:rPr>
              <a:t>、</a:t>
            </a:r>
            <a:r>
              <a:rPr lang="zh-CN" altLang="en-US" sz="3600" dirty="0">
                <a:sym typeface="+mn-ea"/>
              </a:rPr>
              <a:t>张翼飞</a:t>
            </a:r>
            <a:r>
              <a:rPr lang="en-US" altLang="zh-CN" sz="3600" dirty="0">
                <a:sym typeface="+mn-ea"/>
              </a:rPr>
              <a:t>、</a:t>
            </a:r>
            <a:r>
              <a:rPr lang="zh-CN" altLang="en-US" sz="3600" dirty="0">
                <a:sym typeface="+mn-ea"/>
              </a:rPr>
              <a:t>康硕</a:t>
            </a:r>
            <a:r>
              <a:rPr lang="en-US" altLang="zh-CN" sz="3600" dirty="0">
                <a:sym typeface="+mn-ea"/>
              </a:rPr>
              <a:t>、</a:t>
            </a:r>
            <a:r>
              <a:rPr lang="zh-CN" altLang="en-US" sz="3600" dirty="0">
                <a:sym typeface="+mn-ea"/>
              </a:rPr>
              <a:t>张雯幻</a:t>
            </a:r>
            <a:endParaRPr lang="en-US" altLang="zh-CN" sz="3600" dirty="0"/>
          </a:p>
          <a:p>
            <a:r>
              <a:rPr lang="en-US" altLang="zh-CN" sz="2800" dirty="0"/>
              <a:t>2026 </a:t>
            </a:r>
            <a:r>
              <a:rPr lang="zh-CN" altLang="en-US" sz="2800" dirty="0"/>
              <a:t>年 </a:t>
            </a:r>
            <a:r>
              <a:rPr lang="en-US" altLang="zh-CN" sz="2800" dirty="0"/>
              <a:t>1 </a:t>
            </a:r>
            <a:r>
              <a:rPr lang="zh-CN" altLang="en-US" sz="2800" dirty="0"/>
              <a:t>月 </a:t>
            </a:r>
            <a:r>
              <a:rPr lang="en-US" altLang="zh-CN" sz="2800" dirty="0"/>
              <a:t>8 </a:t>
            </a:r>
            <a:r>
              <a:rPr lang="zh-CN" altLang="en-US" sz="2800" dirty="0"/>
              <a:t>日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3.2.0 </a:t>
            </a:r>
            <a:r>
              <a:rPr lang="zh-CN" altLang="en-US" dirty="0"/>
              <a:t>加速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140" y="916940"/>
            <a:ext cx="11235055" cy="594169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b="1" dirty="0"/>
              <a:t>调参优化思路</a:t>
            </a:r>
            <a:r>
              <a:rPr lang="en-US" altLang="zh-CN" sz="2000" b="1" dirty="0"/>
              <a:t>：./llama-cli \ -m ~/llama.cpp/qwen2-1_5b-instruct-q4_k_m.gguf \ -c 2048 \ -b 1024 \ -ub 256 \ -t 6 \ -tb 4 \ --flash-attn on \ --no-warmup</a:t>
            </a:r>
            <a:endParaRPr lang="en-US" altLang="zh-CN" sz="2000" b="1" dirty="0"/>
          </a:p>
          <a:p>
            <a:r>
              <a:rPr lang="zh-CN" altLang="en-US" sz="2000" b="1" dirty="0"/>
              <a:t>减少上下文长度</a:t>
            </a:r>
            <a:r>
              <a:rPr lang="en-US" altLang="zh-CN" sz="2000" b="1" dirty="0"/>
              <a:t> </a:t>
            </a:r>
            <a:r>
              <a:rPr lang="en-US" altLang="en-US" sz="2000" b="1" dirty="0"/>
              <a:t>→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降低</a:t>
            </a:r>
            <a:r>
              <a:rPr lang="en-US" altLang="zh-CN" sz="2000" b="1" dirty="0"/>
              <a:t> Attention </a:t>
            </a:r>
            <a:r>
              <a:rPr lang="zh-CN" altLang="en-US" sz="2000" b="1" dirty="0"/>
              <a:t>和</a:t>
            </a:r>
            <a:r>
              <a:rPr lang="en-US" altLang="zh-CN" sz="2000" b="1" dirty="0"/>
              <a:t> KV cache </a:t>
            </a:r>
            <a:r>
              <a:rPr lang="zh-CN" altLang="en-US" sz="2000" b="1" dirty="0"/>
              <a:t>开销</a:t>
            </a:r>
            <a:endParaRPr lang="en-US" altLang="zh-CN" sz="2000" b="1" dirty="0"/>
          </a:p>
          <a:p>
            <a:r>
              <a:rPr lang="zh-CN" altLang="en-US" sz="2000" b="1" dirty="0"/>
              <a:t>合理设置</a:t>
            </a:r>
            <a:r>
              <a:rPr lang="en-US" altLang="zh-CN" sz="2000" b="1" dirty="0"/>
              <a:t> batch / ubatch </a:t>
            </a:r>
            <a:r>
              <a:rPr lang="en-US" altLang="en-US" sz="2000" b="1" dirty="0"/>
              <a:t>→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提高</a:t>
            </a:r>
            <a:r>
              <a:rPr lang="en-US" altLang="zh-CN" sz="2000" b="1" dirty="0"/>
              <a:t> CPU cache </a:t>
            </a:r>
            <a:r>
              <a:rPr lang="zh-CN" altLang="en-US" sz="2000" b="1" dirty="0"/>
              <a:t>利用率</a:t>
            </a:r>
            <a:endParaRPr lang="en-US" altLang="zh-CN" sz="2000" b="1" dirty="0"/>
          </a:p>
          <a:p>
            <a:r>
              <a:rPr lang="zh-CN" altLang="en-US" sz="2000" b="1" dirty="0"/>
              <a:t>调整线程数</a:t>
            </a:r>
            <a:r>
              <a:rPr lang="en-US" altLang="zh-CN" sz="2000" b="1" dirty="0"/>
              <a:t> </a:t>
            </a:r>
            <a:r>
              <a:rPr lang="en-US" altLang="en-US" sz="2000" b="1" dirty="0"/>
              <a:t>→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与硬件核心匹配，提高并行效率</a:t>
            </a:r>
            <a:endParaRPr lang="en-US" altLang="zh-CN" sz="2000" b="1" dirty="0"/>
          </a:p>
          <a:p>
            <a:r>
              <a:rPr lang="zh-CN" altLang="en-US" sz="2000" b="1" dirty="0"/>
              <a:t>启用</a:t>
            </a:r>
            <a:r>
              <a:rPr lang="en-US" altLang="zh-CN" sz="2000" b="1" dirty="0"/>
              <a:t> Flash Attention </a:t>
            </a:r>
            <a:r>
              <a:rPr lang="en-US" altLang="en-US" sz="2000" b="1" dirty="0"/>
              <a:t>→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使用优化矩阵核，降低每个</a:t>
            </a:r>
            <a:r>
              <a:rPr lang="en-US" altLang="zh-CN" sz="2000" b="1" dirty="0"/>
              <a:t> token </a:t>
            </a:r>
            <a:r>
              <a:rPr lang="zh-CN" altLang="en-US" sz="2000" b="1" dirty="0"/>
              <a:t>计算时间</a:t>
            </a:r>
            <a:endParaRPr lang="zh-CN" altLang="en-US" sz="2000" b="1" dirty="0"/>
          </a:p>
          <a:p>
            <a:r>
              <a:rPr lang="zh-CN" altLang="en-US" sz="2000" b="1" dirty="0"/>
              <a:t>禁用</a:t>
            </a:r>
            <a:r>
              <a:rPr lang="en-US" altLang="zh-CN" sz="2000" b="1" dirty="0"/>
              <a:t> warmup </a:t>
            </a:r>
            <a:r>
              <a:rPr lang="en-US" altLang="en-US" sz="2000" b="1" dirty="0"/>
              <a:t>→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避免首轮延迟</a:t>
            </a:r>
            <a:endParaRPr lang="zh-CN" altLang="en-US" sz="2000" b="1" dirty="0"/>
          </a:p>
          <a:p>
            <a:endParaRPr lang="zh-CN" altLang="en-US" sz="2000" b="1" dirty="0"/>
          </a:p>
          <a:p>
            <a:pPr marL="0" indent="0">
              <a:buNone/>
            </a:pPr>
            <a:r>
              <a:rPr lang="zh-CN" altLang="en-US" sz="2000" b="1" dirty="0"/>
              <a:t>测试问题</a:t>
            </a:r>
            <a:r>
              <a:rPr lang="en-US" altLang="zh-CN" sz="2000" b="1" dirty="0"/>
              <a:t>：</a:t>
            </a:r>
            <a:r>
              <a:rPr lang="zh-CN" altLang="en-US" sz="2000" b="1" dirty="0"/>
              <a:t>请用中文详细解释什么是</a:t>
            </a:r>
            <a:r>
              <a:rPr lang="en-US" altLang="zh-CN" sz="2000" b="1" dirty="0"/>
              <a:t> Transformer </a:t>
            </a:r>
            <a:r>
              <a:rPr lang="zh-CN" altLang="en-US" sz="2000" b="1" dirty="0"/>
              <a:t>中的</a:t>
            </a:r>
            <a:r>
              <a:rPr lang="en-US" altLang="zh-CN" sz="2000" b="1" dirty="0"/>
              <a:t> Self-Attention </a:t>
            </a:r>
            <a:r>
              <a:rPr lang="zh-CN" altLang="en-US" sz="2000" b="1" dirty="0"/>
              <a:t>机制。</a:t>
            </a:r>
            <a:endParaRPr lang="zh-CN" altLang="en-US" sz="2000" b="1" dirty="0"/>
          </a:p>
          <a:p>
            <a:r>
              <a:rPr lang="zh-CN" altLang="en-US" sz="2000" b="1" dirty="0"/>
              <a:t>优化前</a:t>
            </a:r>
            <a:r>
              <a:rPr lang="en-US" altLang="zh-CN" sz="2000" b="1" dirty="0"/>
              <a:t>：[ Prompt: 99.4 t/s | Generation: 17.5 t/s ]</a:t>
            </a:r>
            <a:endParaRPr lang="en-US" altLang="zh-CN" sz="2000" b="1" dirty="0"/>
          </a:p>
          <a:p>
            <a:r>
              <a:rPr lang="zh-CN" altLang="en-US" sz="2000" b="1" dirty="0"/>
              <a:t>优化后</a:t>
            </a:r>
            <a:r>
              <a:rPr lang="en-US" altLang="zh-CN" sz="2000" b="1" dirty="0"/>
              <a:t>：[ Prompt: 108.6 t/s | Generation: 40.0 t/s ]</a:t>
            </a:r>
            <a:endParaRPr lang="en-US" altLang="zh-CN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3.2.1 </a:t>
            </a:r>
            <a:r>
              <a:rPr lang="zh-CN" altLang="en-US" dirty="0"/>
              <a:t>量化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030" y="917218"/>
            <a:ext cx="11235193" cy="2161604"/>
          </a:xfrm>
        </p:spPr>
        <p:txBody>
          <a:bodyPr/>
          <a:lstStyle/>
          <a:p>
            <a:r>
              <a:rPr lang="zh-CN" altLang="en-US" b="1" dirty="0"/>
              <a:t>端侧部署</a:t>
            </a:r>
            <a:endParaRPr lang="en-US" altLang="zh-CN" b="1" dirty="0"/>
          </a:p>
          <a:p>
            <a:pPr lvl="1"/>
            <a:r>
              <a:rPr lang="zh-CN" altLang="en-US" b="1" dirty="0"/>
              <a:t>比较</a:t>
            </a:r>
            <a:r>
              <a:rPr lang="en-US" altLang="zh-CN" b="1" dirty="0"/>
              <a:t>qwen2-1.5b</a:t>
            </a:r>
            <a:r>
              <a:rPr lang="zh-CN" altLang="en-US" b="1" dirty="0"/>
              <a:t>的</a:t>
            </a:r>
            <a:r>
              <a:rPr lang="en-US" altLang="zh-CN" b="1" dirty="0"/>
              <a:t>fp16</a:t>
            </a:r>
            <a:r>
              <a:rPr lang="zh-CN" altLang="en-US" b="1" dirty="0"/>
              <a:t>和</a:t>
            </a:r>
            <a:r>
              <a:rPr lang="en-US" altLang="zh-CN" b="1" dirty="0"/>
              <a:t>q4km</a:t>
            </a:r>
            <a:r>
              <a:rPr lang="zh-CN" altLang="en-US" b="1" dirty="0"/>
              <a:t>版本，对比量化带来的性能、质量改变。</a:t>
            </a:r>
            <a:endParaRPr lang="en-US" altLang="zh-CN" b="1" dirty="0"/>
          </a:p>
          <a:p>
            <a:pPr lvl="2"/>
            <a:r>
              <a:rPr lang="en-US" altLang="zh-CN" sz="2400" dirty="0">
                <a:latin typeface="Times New Roman Regular" panose="02020503050405090304" charset="0"/>
              </a:rPr>
              <a:t>fp16</a:t>
            </a:r>
            <a:r>
              <a:rPr lang="zh-CN" altLang="en-US" sz="2400" dirty="0">
                <a:latin typeface="Times New Roman Regular" panose="02020503050405090304" charset="0"/>
              </a:rPr>
              <a:t>版本：</a:t>
            </a:r>
            <a:endParaRPr lang="en-US" altLang="zh-CN" sz="2400" dirty="0">
              <a:latin typeface="Times New Roman Regular" panose="02020503050405090304" charset="0"/>
            </a:endParaRPr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  <a:p>
            <a:pPr marL="791845" lvl="2" indent="0">
              <a:buNone/>
            </a:pPr>
            <a:endParaRPr lang="en-US" altLang="zh-CN" b="1" dirty="0"/>
          </a:p>
          <a:p>
            <a:pPr lvl="2"/>
            <a:r>
              <a:rPr lang="en-US" altLang="zh-CN" sz="2400" dirty="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q4km</a:t>
            </a:r>
            <a:r>
              <a:rPr lang="zh-CN" altLang="en-US" sz="2400" dirty="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版本：</a:t>
            </a:r>
            <a:endParaRPr lang="zh-CN" altLang="en-US" sz="2400" dirty="0">
              <a:latin typeface="Times New Roman Regular" panose="02020503050405090304" charset="0"/>
              <a:cs typeface="Times New Roman Regular" panose="02020503050405090304" charset="0"/>
              <a:sym typeface="+mn-ea"/>
            </a:endParaRPr>
          </a:p>
          <a:p>
            <a:pPr lvl="2"/>
            <a:endParaRPr lang="zh-CN" altLang="en-US" b="1" dirty="0"/>
          </a:p>
          <a:p>
            <a:pPr lvl="2"/>
            <a:endParaRPr lang="zh-CN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5951" y="2446808"/>
            <a:ext cx="8321914" cy="20279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89" y="4926904"/>
            <a:ext cx="8384976" cy="13789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3.2.1 </a:t>
            </a:r>
            <a:r>
              <a:rPr lang="zh-CN" altLang="en-US" dirty="0"/>
              <a:t>量化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030" y="917218"/>
            <a:ext cx="11235193" cy="2161604"/>
          </a:xfrm>
        </p:spPr>
        <p:txBody>
          <a:bodyPr/>
          <a:lstStyle/>
          <a:p>
            <a:r>
              <a:rPr lang="zh-CN" altLang="en-US" b="1" dirty="0"/>
              <a:t>通过</a:t>
            </a:r>
            <a:r>
              <a:rPr lang="en-US" altLang="zh-CN" b="1" dirty="0"/>
              <a:t>q4km</a:t>
            </a:r>
            <a:r>
              <a:rPr lang="zh-CN" altLang="en-US" b="1" dirty="0"/>
              <a:t>量化</a:t>
            </a:r>
            <a:r>
              <a:rPr lang="en-US" altLang="zh-CN" b="1" dirty="0"/>
              <a:t>，</a:t>
            </a:r>
            <a:r>
              <a:rPr lang="zh-CN" altLang="en-US" b="1" dirty="0"/>
              <a:t>量化前后模型性能对比如下</a:t>
            </a:r>
            <a:r>
              <a:rPr lang="en-US" altLang="zh-CN" b="1" dirty="0"/>
              <a:t>：</a:t>
            </a:r>
            <a:endParaRPr lang="en-US" altLang="zh-CN" b="1" dirty="0"/>
          </a:p>
          <a:p>
            <a:pPr lvl="1"/>
            <a:endParaRPr lang="zh-CN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10" name="表格 9"/>
          <p:cNvGraphicFramePr/>
          <p:nvPr/>
        </p:nvGraphicFramePr>
        <p:xfrm>
          <a:off x="2514600" y="4470400"/>
          <a:ext cx="6289040" cy="1767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72260"/>
                <a:gridCol w="1572260"/>
                <a:gridCol w="1572260"/>
                <a:gridCol w="1572260"/>
              </a:tblGrid>
              <a:tr h="589280"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</a:rPr>
                        <a:t>指标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0" marR="203517" marT="127317" marB="12731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200" b="0">
                          <a:solidFill>
                            <a:schemeClr val="tx1"/>
                          </a:solidFill>
                        </a:rPr>
                        <a:t>FP16</a:t>
                      </a:r>
                      <a:r>
                        <a:rPr lang="zh-CN" altLang="en-US" sz="1200" b="0">
                          <a:solidFill>
                            <a:schemeClr val="tx1"/>
                          </a:solidFill>
                        </a:rPr>
                        <a:t>模型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203517" marR="203517" marT="127317" marB="12731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200" b="0">
                          <a:solidFill>
                            <a:schemeClr val="tx1"/>
                          </a:solidFill>
                        </a:rPr>
                        <a:t>Q4KM</a:t>
                      </a:r>
                      <a:r>
                        <a:rPr lang="zh-CN" altLang="en-US" sz="1200" b="0">
                          <a:solidFill>
                            <a:schemeClr val="tx1"/>
                          </a:solidFill>
                        </a:rPr>
                        <a:t>模型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203517" marR="203517" marT="127317" marB="12731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</a:rPr>
                        <a:t>节省幅度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203517" marR="203517" marT="127317" marB="127317" anchor="ctr"/>
                </a:tc>
              </a:tr>
              <a:tr h="589280"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zh-CN" altLang="en-US" sz="1200" b="0"/>
                        <a:t>主机内存</a:t>
                      </a:r>
                      <a:endParaRPr lang="zh-CN" altLang="en-US" sz="1200" b="0"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0" marR="203517" marT="127317" marB="12731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200" b="0"/>
                        <a:t>3359 MiB</a:t>
                      </a:r>
                      <a:endParaRPr lang="en-US" altLang="zh-CN" sz="1200" b="0"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203517" marR="203517" marT="127317" marB="12731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200" b="0"/>
                        <a:t>1349 MiB</a:t>
                      </a:r>
                      <a:endParaRPr lang="en-US" altLang="zh-CN" sz="1200" b="0"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203517" marR="203517" marT="127317" marB="12731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200" b="0"/>
                        <a:t>59.8%</a:t>
                      </a:r>
                      <a:r>
                        <a:rPr lang="zh-CN" altLang="en-US" sz="1200" b="0"/>
                        <a:t>节省</a:t>
                      </a:r>
                      <a:endParaRPr lang="zh-CN" altLang="en-US" sz="1200" b="0"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203517" marR="0" marT="127317" marB="127317" anchor="ctr"/>
                </a:tc>
              </a:tr>
              <a:tr h="589280"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zh-CN" altLang="en-US" sz="1200" b="0"/>
                        <a:t>模型内存</a:t>
                      </a:r>
                      <a:endParaRPr lang="zh-CN" altLang="en-US" sz="1200" b="0"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0" marR="203517" marT="127317" marB="12731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200" b="0"/>
                        <a:t>2944 MiB</a:t>
                      </a:r>
                      <a:endParaRPr lang="en-US" altLang="zh-CN" sz="1200" b="0"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203517" marR="203517" marT="127317" marB="12731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200" b="0"/>
                        <a:t>934 MiB</a:t>
                      </a:r>
                      <a:endParaRPr lang="en-US" altLang="zh-CN" sz="1200" b="0"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203517" marR="203517" marT="127317" marB="12731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200" b="0" dirty="0"/>
                        <a:t>68.3%</a:t>
                      </a:r>
                      <a:r>
                        <a:rPr lang="zh-CN" altLang="en-US" sz="1200" b="0" dirty="0"/>
                        <a:t>节省</a:t>
                      </a:r>
                      <a:endParaRPr lang="zh-CN" altLang="en-US" sz="1200" b="0" dirty="0"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203517" marR="0" marT="127317" marB="127317" anchor="ctr"/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2514600" y="1471295"/>
          <a:ext cx="6286500" cy="28575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71625"/>
                <a:gridCol w="1571625"/>
                <a:gridCol w="1571625"/>
                <a:gridCol w="1571625"/>
              </a:tblGrid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</a:rPr>
                        <a:t>指标</a:t>
                      </a:r>
                      <a:endParaRPr lang="zh-CN" altLang="en-US" sz="1200" b="0" i="0">
                        <a:solidFill>
                          <a:schemeClr val="tx1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0" marR="203517" marT="127317" marB="12731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FP16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</a:rPr>
                        <a:t>模型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203517" marR="203517" marT="127317" marB="12731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200" b="0">
                          <a:solidFill>
                            <a:schemeClr val="tx1"/>
                          </a:solidFill>
                        </a:rPr>
                        <a:t>Q4KM</a:t>
                      </a:r>
                      <a:r>
                        <a:rPr lang="zh-CN" altLang="en-US" sz="1200" b="0">
                          <a:solidFill>
                            <a:schemeClr val="tx1"/>
                          </a:solidFill>
                        </a:rPr>
                        <a:t>模型</a:t>
                      </a:r>
                      <a:endParaRPr lang="zh-CN" altLang="en-US" sz="1200" b="0" i="0">
                        <a:solidFill>
                          <a:schemeClr val="tx1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203517" marR="203517" marT="127317" marB="12731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</a:rPr>
                        <a:t>后者提升幅度</a:t>
                      </a:r>
                      <a:endParaRPr lang="zh-CN" altLang="en-US" sz="1200" b="0" i="0">
                        <a:solidFill>
                          <a:schemeClr val="tx1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203517" marR="203517" marT="127317" marB="127317" anchor="ctr"/>
                </a:tc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</a:rPr>
                        <a:t>采样时间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0" marR="203517" marT="127317" marB="12731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200" b="0">
                          <a:solidFill>
                            <a:schemeClr val="tx1"/>
                          </a:solidFill>
                        </a:rPr>
                        <a:t>148.48 ms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203517" marR="203517" marT="127317" marB="12731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200" b="0">
                          <a:solidFill>
                            <a:schemeClr val="tx1"/>
                          </a:solidFill>
                        </a:rPr>
                        <a:t>47.24 ms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203517" marR="203517" marT="127317" marB="12731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200" b="0">
                          <a:solidFill>
                            <a:schemeClr val="tx1"/>
                          </a:solidFill>
                        </a:rPr>
                        <a:t>68.2%</a:t>
                      </a:r>
                      <a:r>
                        <a:rPr lang="zh-CN" altLang="en-US" sz="1200" b="0">
                          <a:solidFill>
                            <a:schemeClr val="tx1"/>
                          </a:solidFill>
                        </a:rPr>
                        <a:t>更快</a:t>
                      </a:r>
                      <a:endParaRPr lang="zh-CN" altLang="en-US" sz="1200" b="0" i="0">
                        <a:solidFill>
                          <a:schemeClr val="tx1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203517" marR="0" marT="127317" marB="127317" anchor="ctr"/>
                </a:tc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200" b="0">
                          <a:solidFill>
                            <a:schemeClr val="tx1"/>
                          </a:solidFill>
                        </a:rPr>
                        <a:t>prompt</a:t>
                      </a:r>
                      <a:r>
                        <a:rPr lang="zh-CN" altLang="en-US" sz="1200" b="0">
                          <a:solidFill>
                            <a:schemeClr val="tx1"/>
                          </a:solidFill>
                        </a:rPr>
                        <a:t>处理</a:t>
                      </a:r>
                      <a:endParaRPr lang="zh-CN" altLang="en-US" sz="1200" b="0" i="0">
                        <a:solidFill>
                          <a:schemeClr val="tx1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0" marR="203517" marT="127317" marB="12731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200" b="0">
                          <a:solidFill>
                            <a:schemeClr val="tx1"/>
                          </a:solidFill>
                        </a:rPr>
                        <a:t>100.96 ms/token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203517" marR="203517" marT="127317" marB="12731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200" b="0">
                          <a:solidFill>
                            <a:schemeClr val="tx1"/>
                          </a:solidFill>
                        </a:rPr>
                        <a:t>57.25 ms/token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203517" marR="203517" marT="127317" marB="12731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200" b="0">
                          <a:solidFill>
                            <a:schemeClr val="tx1"/>
                          </a:solidFill>
                        </a:rPr>
                        <a:t>43.3%</a:t>
                      </a:r>
                      <a:r>
                        <a:rPr lang="zh-CN" altLang="en-US" sz="1200" b="0">
                          <a:solidFill>
                            <a:schemeClr val="tx1"/>
                          </a:solidFill>
                        </a:rPr>
                        <a:t>更快</a:t>
                      </a:r>
                      <a:endParaRPr lang="zh-CN" altLang="en-US" sz="1200" b="0" i="0">
                        <a:solidFill>
                          <a:schemeClr val="tx1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203517" marR="0" marT="127317" marB="127317" anchor="ctr"/>
                </a:tc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</a:rPr>
                        <a:t>推理速度</a:t>
                      </a:r>
                      <a:endParaRPr lang="zh-CN" altLang="en-US" sz="1200" b="0" i="0">
                        <a:solidFill>
                          <a:schemeClr val="tx1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0" marR="203517" marT="127317" marB="12731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200" b="0">
                          <a:solidFill>
                            <a:schemeClr val="tx1"/>
                          </a:solidFill>
                        </a:rPr>
                        <a:t>220.91 ms/token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203517" marR="203517" marT="127317" marB="12731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200" b="0">
                          <a:solidFill>
                            <a:schemeClr val="tx1"/>
                          </a:solidFill>
                        </a:rPr>
                        <a:t>97.25 ms/token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203517" marR="203517" marT="127317" marB="12731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200" b="0">
                          <a:solidFill>
                            <a:schemeClr val="tx1"/>
                          </a:solidFill>
                        </a:rPr>
                        <a:t>56.0%</a:t>
                      </a:r>
                      <a:r>
                        <a:rPr lang="zh-CN" altLang="en-US" sz="1200" b="0">
                          <a:solidFill>
                            <a:schemeClr val="tx1"/>
                          </a:solidFill>
                        </a:rPr>
                        <a:t>更快</a:t>
                      </a:r>
                      <a:endParaRPr lang="zh-CN" altLang="en-US" sz="1200" b="0" i="0">
                        <a:solidFill>
                          <a:schemeClr val="tx1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203517" marR="0" marT="127317" marB="127317" anchor="ctr"/>
                </a:tc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</a:rPr>
                        <a:t>总</a:t>
                      </a:r>
                      <a:r>
                        <a:rPr lang="en-US" altLang="zh-CN" sz="1200" b="0">
                          <a:solidFill>
                            <a:schemeClr val="tx1"/>
                          </a:solidFill>
                        </a:rPr>
                        <a:t>token/s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0" marR="203517" marT="127317" marB="12731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200" b="0">
                          <a:solidFill>
                            <a:schemeClr val="tx1"/>
                          </a:solidFill>
                        </a:rPr>
                        <a:t>4.53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203517" marR="203517" marT="127317" marB="12731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200" b="0">
                          <a:solidFill>
                            <a:schemeClr val="tx1"/>
                          </a:solidFill>
                        </a:rPr>
                        <a:t>10.28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203517" marR="203517" marT="127317" marB="12731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127%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</a:rPr>
                        <a:t>提升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203517" marR="0" marT="127317" marB="127317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3.2.1 </a:t>
            </a:r>
            <a:r>
              <a:rPr lang="zh-CN" altLang="en-US" dirty="0"/>
              <a:t>量化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03" y="1617205"/>
            <a:ext cx="11235193" cy="2161604"/>
          </a:xfrm>
        </p:spPr>
        <p:txBody>
          <a:bodyPr/>
          <a:lstStyle/>
          <a:p>
            <a:r>
              <a:rPr lang="zh-CN" altLang="en-US" b="1" dirty="0"/>
              <a:t>端侧部署</a:t>
            </a:r>
            <a:endParaRPr lang="zh-CN" altLang="en-US" b="1" dirty="0"/>
          </a:p>
          <a:p>
            <a:pPr lvl="1"/>
            <a:r>
              <a:rPr lang="zh-CN" altLang="en-US" b="1" dirty="0"/>
              <a:t>结论：</a:t>
            </a:r>
            <a:endParaRPr lang="zh-CN" altLang="en-US" b="1" dirty="0"/>
          </a:p>
          <a:p>
            <a:pPr lvl="2"/>
            <a:r>
              <a:rPr lang="en-US" altLang="zh-CN" dirty="0"/>
              <a:t>Q4KM</a:t>
            </a:r>
            <a:r>
              <a:rPr lang="zh-CN" altLang="en-US" dirty="0"/>
              <a:t>通过量化带来了显著的性能提升，与</a:t>
            </a:r>
            <a:r>
              <a:rPr lang="en-US" altLang="zh-CN" dirty="0"/>
              <a:t>FP16</a:t>
            </a:r>
            <a:r>
              <a:rPr lang="zh-CN" altLang="en-US" dirty="0"/>
              <a:t>相比提高了</a:t>
            </a:r>
            <a:r>
              <a:rPr lang="en-US" altLang="zh-CN" dirty="0"/>
              <a:t>2</a:t>
            </a:r>
            <a:r>
              <a:rPr lang="zh-CN" altLang="en-US" dirty="0"/>
              <a:t>倍以上的推理速度，同时模型内存使用减少</a:t>
            </a:r>
            <a:r>
              <a:rPr lang="en-US" altLang="zh-CN" dirty="0"/>
              <a:t>2/3</a:t>
            </a:r>
            <a:r>
              <a:rPr lang="zh-CN" altLang="en-US" dirty="0"/>
              <a:t>，大幅节省了内存。</a:t>
            </a:r>
            <a:endParaRPr lang="zh-CN" altLang="en-US" dirty="0"/>
          </a:p>
          <a:p>
            <a:pPr lvl="2"/>
            <a:r>
              <a:rPr lang="en-US" altLang="zh-CN" dirty="0"/>
              <a:t>Q4KM</a:t>
            </a:r>
            <a:r>
              <a:rPr lang="zh-CN" altLang="en-US" dirty="0"/>
              <a:t>在数学计算、事实性</a:t>
            </a:r>
            <a:r>
              <a:rPr lang="en-US" altLang="zh-CN" dirty="0"/>
              <a:t>/</a:t>
            </a:r>
            <a:r>
              <a:rPr lang="zh-CN" altLang="en-US" dirty="0"/>
              <a:t>结构化任务等领域反映出比</a:t>
            </a:r>
            <a:r>
              <a:rPr lang="en-US" altLang="zh-CN" dirty="0"/>
              <a:t>FP16</a:t>
            </a:r>
            <a:r>
              <a:rPr lang="zh-CN" altLang="en-US" dirty="0"/>
              <a:t>稍优的质量</a:t>
            </a:r>
            <a:endParaRPr lang="zh-CN" altLang="en-US" dirty="0"/>
          </a:p>
          <a:p>
            <a:pPr lvl="2"/>
            <a:r>
              <a:rPr lang="en-US" altLang="zh-CN" dirty="0"/>
              <a:t>FP16</a:t>
            </a:r>
            <a:r>
              <a:rPr lang="zh-CN" altLang="en-US" dirty="0"/>
              <a:t>在创造性写作、复杂推理、长回答等领域保持着更高的质量</a:t>
            </a:r>
            <a:endParaRPr lang="zh-CN" altLang="en-US" dirty="0"/>
          </a:p>
          <a:p>
            <a:pPr lvl="2"/>
            <a:r>
              <a:rPr lang="en-US" altLang="zh-CN" dirty="0"/>
              <a:t>Q4KM</a:t>
            </a:r>
            <a:r>
              <a:rPr lang="zh-CN" altLang="en-US" dirty="0"/>
              <a:t>具有极佳的性价比平衡</a:t>
            </a:r>
            <a:endParaRPr lang="zh-CN" altLang="en-US" dirty="0"/>
          </a:p>
          <a:p>
            <a:pPr lvl="1"/>
            <a:endParaRPr lang="zh-CN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3.2.2 </a:t>
            </a:r>
            <a:r>
              <a:rPr lang="zh-CN" altLang="en-US" dirty="0"/>
              <a:t>微调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030" y="917218"/>
            <a:ext cx="11235193" cy="2161604"/>
          </a:xfrm>
        </p:spPr>
        <p:txBody>
          <a:bodyPr/>
          <a:lstStyle/>
          <a:p>
            <a:endParaRPr lang="en-US" altLang="zh-CN" b="1" dirty="0"/>
          </a:p>
          <a:p>
            <a:pPr lvl="1"/>
            <a:endParaRPr lang="zh-CN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421970" y="1027072"/>
            <a:ext cx="11597662" cy="4788511"/>
          </a:xfrm>
          <a:prstGeom prst="rect">
            <a:avLst/>
          </a:prstGeom>
        </p:spPr>
        <p:txBody>
          <a:bodyPr/>
          <a:lstStyle>
            <a:lvl1pPr marL="323850" indent="-3238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C8B"/>
              </a:buClr>
              <a:buSzPct val="80000"/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20090" indent="-360045" algn="l" defTabSz="914400" rtl="0" eaLnBrk="1" latinLnBrk="0" hangingPunct="1">
              <a:lnSpc>
                <a:spcPct val="100000"/>
              </a:lnSpc>
              <a:spcBef>
                <a:spcPts val="575"/>
              </a:spcBef>
              <a:spcAft>
                <a:spcPts val="600"/>
              </a:spcAft>
              <a:buClr>
                <a:srgbClr val="22809E"/>
              </a:buClr>
              <a:buSzPct val="80000"/>
              <a:buFont typeface="Wingdings" panose="05000000000000000000" pitchFamily="2" charset="2"/>
              <a:buChar char="u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15695" indent="-323850" algn="l" defTabSz="914400" rtl="0" eaLnBrk="1" latinLnBrk="0" hangingPunct="1">
              <a:lnSpc>
                <a:spcPct val="100000"/>
              </a:lnSpc>
              <a:spcBef>
                <a:spcPts val="550"/>
              </a:spcBef>
              <a:spcAft>
                <a:spcPts val="600"/>
              </a:spcAft>
              <a:buClr>
                <a:srgbClr val="309481"/>
              </a:buClr>
              <a:buSzPct val="90000"/>
              <a:buFont typeface="Wingdings" panose="05000000000000000000" pitchFamily="2" charset="2"/>
              <a:buChar char="l"/>
              <a:defRPr sz="2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475740" indent="-288290" algn="l" defTabSz="914400" rtl="0" eaLnBrk="1" latinLnBrk="0" hangingPunct="1">
              <a:lnSpc>
                <a:spcPct val="100000"/>
              </a:lnSpc>
              <a:spcBef>
                <a:spcPts val="550"/>
              </a:spcBef>
              <a:spcAft>
                <a:spcPts val="600"/>
              </a:spcAft>
              <a:buClr>
                <a:srgbClr val="003C8B"/>
              </a:buClr>
              <a:buSzPct val="8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71980" indent="-288290" algn="l" defTabSz="914400" rtl="0" eaLnBrk="1" latinLnBrk="0" hangingPunct="1">
              <a:lnSpc>
                <a:spcPct val="100000"/>
              </a:lnSpc>
              <a:spcBef>
                <a:spcPts val="550"/>
              </a:spcBef>
              <a:spcAft>
                <a:spcPts val="600"/>
              </a:spcAft>
              <a:buClr>
                <a:srgbClr val="003C8B"/>
              </a:buClr>
              <a:buSzPct val="80000"/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微调数据集：</a:t>
            </a:r>
            <a:endParaRPr lang="en-US" altLang="zh-CN" b="1" dirty="0"/>
          </a:p>
          <a:p>
            <a:pPr lvl="1"/>
            <a:r>
              <a:rPr lang="zh-CN" altLang="en-US" b="1" dirty="0"/>
              <a:t>特定领域数据集：</a:t>
            </a:r>
            <a:endParaRPr lang="en-US" altLang="zh-CN" b="1" dirty="0"/>
          </a:p>
          <a:p>
            <a:pPr lvl="2"/>
            <a:r>
              <a:rPr lang="en-US" altLang="zh-CN" b="1" dirty="0"/>
              <a:t>GSM8K: </a:t>
            </a:r>
            <a:r>
              <a:rPr lang="zh-CN" altLang="en-US" b="1" dirty="0"/>
              <a:t>经典的小学数学应用题数据集，用于提升模型的推理（</a:t>
            </a:r>
            <a:r>
              <a:rPr lang="en-US" altLang="zh-CN" b="1" dirty="0"/>
              <a:t>Reasoning</a:t>
            </a:r>
            <a:r>
              <a:rPr lang="zh-CN" altLang="en-US" b="1" dirty="0"/>
              <a:t>）能力。</a:t>
            </a:r>
            <a:endParaRPr lang="en-US" altLang="zh-CN" b="1" dirty="0"/>
          </a:p>
          <a:p>
            <a:pPr lvl="1"/>
            <a:r>
              <a:rPr lang="zh-CN" altLang="en-US" b="1" dirty="0"/>
              <a:t>微调前回复效果：</a:t>
            </a:r>
            <a:endParaRPr lang="en-US" altLang="zh-CN" b="1" dirty="0"/>
          </a:p>
          <a:p>
            <a:pPr lvl="1"/>
            <a:endParaRPr lang="en-US" altLang="zh-CN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435" y="3012025"/>
            <a:ext cx="7602422" cy="153430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59" y="4547593"/>
            <a:ext cx="7584586" cy="18996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3.2.2 </a:t>
            </a:r>
            <a:r>
              <a:rPr lang="zh-CN" altLang="en-US" dirty="0"/>
              <a:t>微调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58906" y="1051771"/>
            <a:ext cx="11235193" cy="5237265"/>
          </a:xfrm>
        </p:spPr>
        <p:txBody>
          <a:bodyPr/>
          <a:lstStyle/>
          <a:p>
            <a:r>
              <a:rPr lang="zh-CN" altLang="en-US" b="1" dirty="0"/>
              <a:t>微调：</a:t>
            </a:r>
            <a:endParaRPr lang="en-US" altLang="zh-CN" b="1" dirty="0"/>
          </a:p>
          <a:p>
            <a:pPr lvl="1"/>
            <a:r>
              <a:rPr lang="zh-CN" altLang="en-US" b="1" dirty="0"/>
              <a:t>微调方法：低秩自适应（</a:t>
            </a:r>
            <a:r>
              <a:rPr lang="en-US" altLang="zh-CN" b="1" dirty="0" err="1"/>
              <a:t>LoRA</a:t>
            </a:r>
            <a:r>
              <a:rPr lang="zh-CN" altLang="en-US" b="1" dirty="0"/>
              <a:t>）微调方法。</a:t>
            </a:r>
            <a:endParaRPr lang="en-US" altLang="zh-CN" b="1" dirty="0"/>
          </a:p>
          <a:p>
            <a:pPr lvl="1"/>
            <a:r>
              <a:rPr lang="zh-CN" altLang="en-US" b="1" dirty="0"/>
              <a:t>初次微调效果：</a:t>
            </a:r>
            <a:endParaRPr lang="en-US" altLang="zh-CN" b="1" dirty="0"/>
          </a:p>
          <a:p>
            <a:pPr lvl="1"/>
            <a:endParaRPr lang="en-US" altLang="zh-CN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22"/>
          <a:stretch>
            <a:fillRect/>
          </a:stretch>
        </p:blipFill>
        <p:spPr>
          <a:xfrm>
            <a:off x="788274" y="2653539"/>
            <a:ext cx="7712491" cy="8888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75" y="3542427"/>
            <a:ext cx="7712491" cy="2528914"/>
          </a:xfrm>
          <a:prstGeom prst="rect">
            <a:avLst/>
          </a:prstGeom>
        </p:spPr>
      </p:pic>
      <p:sp>
        <p:nvSpPr>
          <p:cNvPr id="14" name="内容占位符 5"/>
          <p:cNvSpPr txBox="1"/>
          <p:nvPr/>
        </p:nvSpPr>
        <p:spPr>
          <a:xfrm>
            <a:off x="8066537" y="3907721"/>
            <a:ext cx="3527562" cy="1472834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23850" indent="-3238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C8B"/>
              </a:buClr>
              <a:buSzPct val="80000"/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20090" indent="-360045" algn="l" defTabSz="914400" rtl="0" eaLnBrk="1" latinLnBrk="0" hangingPunct="1">
              <a:lnSpc>
                <a:spcPct val="100000"/>
              </a:lnSpc>
              <a:spcBef>
                <a:spcPts val="575"/>
              </a:spcBef>
              <a:spcAft>
                <a:spcPts val="600"/>
              </a:spcAft>
              <a:buClr>
                <a:srgbClr val="22809E"/>
              </a:buClr>
              <a:buSzPct val="80000"/>
              <a:buFont typeface="Wingdings" panose="05000000000000000000" pitchFamily="2" charset="2"/>
              <a:buChar char="u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15695" indent="-323850" algn="l" defTabSz="914400" rtl="0" eaLnBrk="1" latinLnBrk="0" hangingPunct="1">
              <a:lnSpc>
                <a:spcPct val="100000"/>
              </a:lnSpc>
              <a:spcBef>
                <a:spcPts val="550"/>
              </a:spcBef>
              <a:spcAft>
                <a:spcPts val="600"/>
              </a:spcAft>
              <a:buClr>
                <a:srgbClr val="309481"/>
              </a:buClr>
              <a:buSzPct val="90000"/>
              <a:buFont typeface="Wingdings" panose="05000000000000000000" pitchFamily="2" charset="2"/>
              <a:buChar char="l"/>
              <a:defRPr sz="2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475740" indent="-288290" algn="l" defTabSz="914400" rtl="0" eaLnBrk="1" latinLnBrk="0" hangingPunct="1">
              <a:lnSpc>
                <a:spcPct val="100000"/>
              </a:lnSpc>
              <a:spcBef>
                <a:spcPts val="550"/>
              </a:spcBef>
              <a:spcAft>
                <a:spcPts val="600"/>
              </a:spcAft>
              <a:buClr>
                <a:srgbClr val="003C8B"/>
              </a:buClr>
              <a:buSzPct val="8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71980" indent="-288290" algn="l" defTabSz="914400" rtl="0" eaLnBrk="1" latinLnBrk="0" hangingPunct="1">
              <a:lnSpc>
                <a:spcPct val="100000"/>
              </a:lnSpc>
              <a:spcBef>
                <a:spcPts val="550"/>
              </a:spcBef>
              <a:spcAft>
                <a:spcPts val="600"/>
              </a:spcAft>
              <a:buClr>
                <a:srgbClr val="003C8B"/>
              </a:buClr>
              <a:buSzPct val="80000"/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zh-CN" altLang="en-US" b="1" dirty="0"/>
              <a:t>可能原因：</a:t>
            </a:r>
            <a:endParaRPr lang="en-US" altLang="zh-CN" b="1" dirty="0"/>
          </a:p>
          <a:p>
            <a:pPr lvl="3"/>
            <a:r>
              <a:rPr lang="zh-CN" altLang="en-US" b="1" dirty="0"/>
              <a:t>对话模板不匹配，数据格式有问题</a:t>
            </a:r>
            <a:endParaRPr lang="en-US" altLang="zh-CN" b="1" dirty="0"/>
          </a:p>
          <a:p>
            <a:pPr lvl="3"/>
            <a:r>
              <a:rPr lang="zh-CN" altLang="en-US" b="1" dirty="0"/>
              <a:t>学习率设置过大，导致过拟合现象</a:t>
            </a:r>
            <a:endParaRPr lang="en-US" altLang="zh-CN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3.2.2 </a:t>
            </a:r>
            <a:r>
              <a:rPr lang="zh-CN" altLang="en-US" dirty="0"/>
              <a:t>微调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78403" y="1165282"/>
            <a:ext cx="11235193" cy="5237265"/>
          </a:xfrm>
        </p:spPr>
        <p:txBody>
          <a:bodyPr/>
          <a:lstStyle/>
          <a:p>
            <a:r>
              <a:rPr lang="zh-CN" altLang="en-US" b="1" dirty="0"/>
              <a:t>微调：</a:t>
            </a:r>
            <a:endParaRPr lang="en-US" altLang="zh-CN" b="1" dirty="0"/>
          </a:p>
          <a:p>
            <a:pPr lvl="1"/>
            <a:r>
              <a:rPr lang="zh-CN" altLang="en-US" b="1" dirty="0"/>
              <a:t>改进后微调效果：</a:t>
            </a:r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r>
              <a:rPr lang="zh-CN" altLang="en-US" b="1" dirty="0"/>
              <a:t>改进微调后模型输出正确，推理能力上升。</a:t>
            </a:r>
            <a:endParaRPr lang="en-US" altLang="zh-CN" b="1" dirty="0"/>
          </a:p>
          <a:p>
            <a:pPr lvl="1"/>
            <a:endParaRPr lang="en-US" altLang="zh-CN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5"/>
          <a:stretch>
            <a:fillRect/>
          </a:stretch>
        </p:blipFill>
        <p:spPr>
          <a:xfrm>
            <a:off x="768809" y="2398566"/>
            <a:ext cx="5198144" cy="26966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953" y="2406539"/>
            <a:ext cx="4712701" cy="269664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3.2.3 </a:t>
            </a:r>
            <a:r>
              <a:rPr lang="zh-CN" altLang="en-US" dirty="0"/>
              <a:t>手机端</a:t>
            </a:r>
            <a:r>
              <a:rPr lang="en-US" altLang="zh-CN" dirty="0"/>
              <a:t>APP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030" y="917218"/>
            <a:ext cx="11235193" cy="2161604"/>
          </a:xfrm>
        </p:spPr>
        <p:txBody>
          <a:bodyPr/>
          <a:lstStyle/>
          <a:p>
            <a:endParaRPr lang="en-US" altLang="zh-CN" b="1" dirty="0"/>
          </a:p>
          <a:p>
            <a:pPr lvl="1"/>
            <a:r>
              <a:rPr lang="zh-CN" altLang="en-US" b="1" dirty="0"/>
              <a:t>效果展示</a:t>
            </a:r>
            <a:r>
              <a:rPr lang="en-US" altLang="zh-CN" b="1" dirty="0"/>
              <a:t>：</a:t>
            </a: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1160" y="1036320"/>
            <a:ext cx="2586355" cy="53905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3.2.4 FastKV</a:t>
            </a:r>
            <a:r>
              <a:rPr lang="zh-CN" altLang="en-US" dirty="0"/>
              <a:t>探索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140" y="1026795"/>
            <a:ext cx="11235055" cy="5300345"/>
          </a:xfrm>
        </p:spPr>
        <p:txBody>
          <a:bodyPr/>
          <a:lstStyle/>
          <a:p>
            <a:r>
              <a:rPr lang="en-US" altLang="zh-CN" b="1" dirty="0"/>
              <a:t>Prefill</a:t>
            </a:r>
            <a:r>
              <a:rPr lang="zh-CN" altLang="en-US" b="1" dirty="0"/>
              <a:t>（处理</a:t>
            </a:r>
            <a:r>
              <a:rPr lang="en-US" altLang="zh-CN" b="1" dirty="0"/>
              <a:t> prompt</a:t>
            </a:r>
            <a:r>
              <a:rPr lang="zh-CN" altLang="en-US" b="1" dirty="0"/>
              <a:t>）</a:t>
            </a:r>
            <a:endParaRPr lang="zh-CN" altLang="en-US" b="1" dirty="0"/>
          </a:p>
          <a:p>
            <a:pPr marL="781050" lvl="1" indent="-323850">
              <a:buFont typeface="Wingdings" panose="05000000000000000000" charset="0"/>
              <a:buChar char="n"/>
            </a:pPr>
            <a:r>
              <a:rPr lang="zh-CN" altLang="en-US" sz="2600" b="1" dirty="0">
                <a:solidFill>
                  <a:schemeClr val="tx1"/>
                </a:solidFill>
              </a:rPr>
              <a:t>把几万</a:t>
            </a:r>
            <a:r>
              <a:rPr lang="en-US" altLang="zh-CN" sz="2600" b="1" dirty="0">
                <a:solidFill>
                  <a:schemeClr val="tx1"/>
                </a:solidFill>
              </a:rPr>
              <a:t>token</a:t>
            </a:r>
            <a:r>
              <a:rPr lang="zh-CN" altLang="en-US" sz="2600" b="1" dirty="0">
                <a:solidFill>
                  <a:schemeClr val="tx1"/>
                </a:solidFill>
              </a:rPr>
              <a:t>的</a:t>
            </a:r>
            <a:r>
              <a:rPr lang="en-US" altLang="zh-CN" sz="2600" b="1" dirty="0">
                <a:solidFill>
                  <a:schemeClr val="tx1"/>
                </a:solidFill>
              </a:rPr>
              <a:t>prompt</a:t>
            </a:r>
            <a:r>
              <a:rPr lang="zh-CN" altLang="en-US" sz="2600" b="1" dirty="0">
                <a:solidFill>
                  <a:schemeClr val="tx1"/>
                </a:solidFill>
              </a:rPr>
              <a:t>一次性送进模型做</a:t>
            </a:r>
            <a:r>
              <a:rPr lang="en-US" altLang="zh-CN" sz="2600" b="1" dirty="0">
                <a:solidFill>
                  <a:schemeClr val="tx1"/>
                </a:solidFill>
              </a:rPr>
              <a:t>attention</a:t>
            </a:r>
            <a:endParaRPr lang="en-US" altLang="zh-CN" sz="2600" b="1" dirty="0">
              <a:solidFill>
                <a:schemeClr val="tx1"/>
              </a:solidFill>
            </a:endParaRPr>
          </a:p>
          <a:p>
            <a:pPr marL="781050" lvl="1" indent="-323850">
              <a:buFont typeface="Wingdings" panose="05000000000000000000" charset="0"/>
              <a:buChar char="n"/>
            </a:pPr>
            <a:r>
              <a:rPr lang="zh-CN" altLang="en-US" sz="2600" b="1" dirty="0">
                <a:solidFill>
                  <a:schemeClr val="tx1"/>
                </a:solidFill>
              </a:rPr>
              <a:t>注意力计算的复杂度随着输入长度呈二次增长</a:t>
            </a:r>
            <a:endParaRPr lang="zh-CN" altLang="en-US" sz="2600" b="1" dirty="0">
              <a:solidFill>
                <a:schemeClr val="tx1"/>
              </a:solidFill>
            </a:endParaRPr>
          </a:p>
          <a:p>
            <a:pPr marL="781050" lvl="1" indent="-323850">
              <a:buFont typeface="Wingdings" panose="05000000000000000000" charset="0"/>
              <a:buChar char="n"/>
            </a:pPr>
            <a:r>
              <a:rPr lang="zh-CN" altLang="en-US" sz="2600" b="1" dirty="0">
                <a:solidFill>
                  <a:schemeClr val="tx1"/>
                </a:solidFill>
              </a:rPr>
              <a:t>计算量巨大</a:t>
            </a:r>
            <a:endParaRPr lang="zh-CN" altLang="en-US" sz="2600" b="1" dirty="0">
              <a:solidFill>
                <a:schemeClr val="tx1"/>
              </a:solidFill>
            </a:endParaRPr>
          </a:p>
          <a:p>
            <a:pPr marL="323850" lvl="0" indent="-323850">
              <a:buFont typeface="Wingdings" panose="05000000000000000000" charset="0"/>
              <a:buChar char="n"/>
            </a:pPr>
            <a:r>
              <a:rPr lang="en-US" altLang="zh-CN" b="1" dirty="0">
                <a:solidFill>
                  <a:schemeClr val="tx1"/>
                </a:solidFill>
              </a:rPr>
              <a:t>Decoding</a:t>
            </a:r>
            <a:r>
              <a:rPr lang="zh-CN" altLang="en-US" b="1" dirty="0">
                <a:solidFill>
                  <a:schemeClr val="tx1"/>
                </a:solidFill>
              </a:rPr>
              <a:t>（逐</a:t>
            </a:r>
            <a:r>
              <a:rPr lang="en-US" altLang="zh-CN" b="1" dirty="0">
                <a:solidFill>
                  <a:schemeClr val="tx1"/>
                </a:solidFill>
              </a:rPr>
              <a:t> token </a:t>
            </a:r>
            <a:r>
              <a:rPr lang="zh-CN" altLang="en-US" b="1" dirty="0">
                <a:solidFill>
                  <a:schemeClr val="tx1"/>
                </a:solidFill>
              </a:rPr>
              <a:t>生成）</a:t>
            </a:r>
            <a:endParaRPr lang="zh-CN" altLang="en-US" b="1" dirty="0">
              <a:solidFill>
                <a:schemeClr val="tx1"/>
              </a:solidFill>
            </a:endParaRPr>
          </a:p>
          <a:p>
            <a:pPr marL="781050" lvl="1" indent="-323850">
              <a:buFont typeface="Wingdings" panose="05000000000000000000" charset="0"/>
              <a:buChar char="n"/>
            </a:pPr>
            <a:r>
              <a:rPr lang="zh-CN" altLang="en-US" sz="2600" b="1" dirty="0">
                <a:solidFill>
                  <a:schemeClr val="tx1"/>
                </a:solidFill>
              </a:rPr>
              <a:t>每生成一个新</a:t>
            </a:r>
            <a:r>
              <a:rPr lang="en-US" altLang="zh-CN" sz="2600" b="1" dirty="0">
                <a:solidFill>
                  <a:schemeClr val="tx1"/>
                </a:solidFill>
              </a:rPr>
              <a:t>token</a:t>
            </a:r>
            <a:r>
              <a:rPr lang="zh-CN" altLang="en-US" sz="2600" b="1" dirty="0">
                <a:solidFill>
                  <a:schemeClr val="tx1"/>
                </a:solidFill>
              </a:rPr>
              <a:t>，都要和所有历史</a:t>
            </a:r>
            <a:r>
              <a:rPr lang="en-US" altLang="zh-CN" sz="2600" b="1" dirty="0">
                <a:solidFill>
                  <a:schemeClr val="tx1"/>
                </a:solidFill>
              </a:rPr>
              <a:t>token</a:t>
            </a:r>
            <a:r>
              <a:rPr lang="zh-CN" altLang="en-US" sz="2600" b="1" dirty="0">
                <a:solidFill>
                  <a:schemeClr val="tx1"/>
                </a:solidFill>
              </a:rPr>
              <a:t>的</a:t>
            </a:r>
            <a:r>
              <a:rPr lang="en-US" altLang="zh-CN" sz="2600" b="1" dirty="0">
                <a:solidFill>
                  <a:schemeClr val="tx1"/>
                </a:solidFill>
              </a:rPr>
              <a:t>KV cache</a:t>
            </a:r>
            <a:r>
              <a:rPr lang="zh-CN" altLang="en-US" sz="2600" b="1" dirty="0">
                <a:solidFill>
                  <a:schemeClr val="tx1"/>
                </a:solidFill>
              </a:rPr>
              <a:t>做</a:t>
            </a:r>
            <a:r>
              <a:rPr lang="en-US" altLang="zh-CN" sz="2600" b="1" dirty="0">
                <a:solidFill>
                  <a:schemeClr val="tx1"/>
                </a:solidFill>
              </a:rPr>
              <a:t> attention</a:t>
            </a:r>
            <a:endParaRPr lang="en-US" altLang="zh-CN" sz="2600" b="1" dirty="0">
              <a:solidFill>
                <a:schemeClr val="tx1"/>
              </a:solidFill>
            </a:endParaRPr>
          </a:p>
          <a:p>
            <a:pPr marL="781050" lvl="1" indent="-323850">
              <a:buFont typeface="Wingdings" panose="05000000000000000000" charset="0"/>
              <a:buChar char="n"/>
            </a:pPr>
            <a:r>
              <a:rPr lang="en-US" altLang="zh-CN" sz="2600" b="1" dirty="0">
                <a:solidFill>
                  <a:schemeClr val="tx1"/>
                </a:solidFill>
              </a:rPr>
              <a:t>KV cache</a:t>
            </a:r>
            <a:r>
              <a:rPr lang="zh-CN" altLang="en-US" sz="2600" b="1" dirty="0">
                <a:solidFill>
                  <a:schemeClr val="tx1"/>
                </a:solidFill>
              </a:rPr>
              <a:t>又大又慢</a:t>
            </a:r>
            <a:endParaRPr lang="zh-CN" altLang="en-US" sz="2600" b="1" dirty="0">
              <a:solidFill>
                <a:schemeClr val="tx1"/>
              </a:solidFill>
            </a:endParaRPr>
          </a:p>
          <a:p>
            <a:pPr marL="323850" lvl="0" indent="-323850">
              <a:buFont typeface="Wingdings" panose="05000000000000000000" charset="0"/>
              <a:buChar char="n"/>
            </a:pPr>
            <a:r>
              <a:rPr lang="en-US" altLang="zh-CN" b="1" dirty="0">
                <a:solidFill>
                  <a:schemeClr val="tx1"/>
                </a:solidFill>
              </a:rPr>
              <a:t>prefill </a:t>
            </a:r>
            <a:r>
              <a:rPr lang="zh-CN" altLang="en-US" b="1" dirty="0">
                <a:solidFill>
                  <a:schemeClr val="tx1"/>
                </a:solidFill>
              </a:rPr>
              <a:t>慢</a:t>
            </a:r>
            <a:r>
              <a:rPr lang="en-US" altLang="zh-CN" b="1" dirty="0">
                <a:solidFill>
                  <a:schemeClr val="tx1"/>
                </a:solidFill>
              </a:rPr>
              <a:t> + decoding </a:t>
            </a:r>
            <a:r>
              <a:rPr lang="zh-CN" altLang="en-US" b="1" dirty="0">
                <a:solidFill>
                  <a:schemeClr val="tx1"/>
                </a:solidFill>
              </a:rPr>
              <a:t>慢</a:t>
            </a:r>
            <a:r>
              <a:rPr lang="en-US" altLang="zh-CN" b="1" dirty="0">
                <a:solidFill>
                  <a:schemeClr val="tx1"/>
                </a:solidFill>
              </a:rPr>
              <a:t> = </a:t>
            </a:r>
            <a:r>
              <a:rPr lang="zh-CN" altLang="en-US" b="1" dirty="0">
                <a:solidFill>
                  <a:schemeClr val="tx1"/>
                </a:solidFill>
              </a:rPr>
              <a:t>处理长上下文很慢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3.2.4 FastKV</a:t>
            </a:r>
            <a:r>
              <a:rPr lang="zh-CN" altLang="en-US" dirty="0"/>
              <a:t>探索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140" y="1026795"/>
            <a:ext cx="11235055" cy="5300345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已有方法的做法</a:t>
            </a:r>
            <a:r>
              <a:rPr lang="en-US" altLang="zh-CN" b="1" dirty="0">
                <a:solidFill>
                  <a:schemeClr val="tx1"/>
                </a:solidFill>
              </a:rPr>
              <a:t>	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781050" lvl="1" indent="-323850">
              <a:buFont typeface="Wingdings" panose="05000000000000000000" charset="0"/>
              <a:buChar char="n"/>
            </a:pPr>
            <a:r>
              <a:rPr lang="en-US" altLang="zh-CN" sz="2600" b="1" dirty="0">
                <a:solidFill>
                  <a:schemeClr val="tx1"/>
                </a:solidFill>
              </a:rPr>
              <a:t>SnapKV / H2O / StreamingLLM</a:t>
            </a:r>
            <a:r>
              <a:rPr lang="zh-CN" altLang="en-US" sz="2600" b="1" dirty="0">
                <a:solidFill>
                  <a:schemeClr val="tx1"/>
                </a:solidFill>
              </a:rPr>
              <a:t>只保留一部分关键的</a:t>
            </a:r>
            <a:r>
              <a:rPr lang="en-US" altLang="zh-CN" sz="2600" b="1" dirty="0">
                <a:solidFill>
                  <a:schemeClr val="tx1"/>
                </a:solidFill>
              </a:rPr>
              <a:t>token</a:t>
            </a:r>
            <a:r>
              <a:rPr lang="zh-CN" altLang="en-US" sz="2600" b="1" dirty="0">
                <a:solidFill>
                  <a:schemeClr val="tx1"/>
                </a:solidFill>
              </a:rPr>
              <a:t>的</a:t>
            </a:r>
            <a:r>
              <a:rPr lang="en-US" altLang="zh-CN" sz="2600" b="1" dirty="0">
                <a:solidFill>
                  <a:schemeClr val="tx1"/>
                </a:solidFill>
              </a:rPr>
              <a:t>KV</a:t>
            </a:r>
            <a:endParaRPr lang="en-US" altLang="zh-CN" sz="2600" b="1" dirty="0">
              <a:solidFill>
                <a:schemeClr val="tx1"/>
              </a:solidFill>
            </a:endParaRPr>
          </a:p>
          <a:p>
            <a:pPr marL="781050" lvl="1" indent="-323850">
              <a:buFont typeface="Wingdings" panose="05000000000000000000" charset="0"/>
              <a:buChar char="n"/>
            </a:pPr>
            <a:r>
              <a:rPr lang="en-US" altLang="zh-CN" sz="2600" b="1" dirty="0">
                <a:solidFill>
                  <a:schemeClr val="tx1"/>
                </a:solidFill>
              </a:rPr>
              <a:t>GemFilter</a:t>
            </a:r>
            <a:r>
              <a:rPr lang="zh-CN" altLang="en-US" sz="2600" b="1" dirty="0">
                <a:solidFill>
                  <a:schemeClr val="tx1"/>
                </a:solidFill>
              </a:rPr>
              <a:t>和</a:t>
            </a:r>
            <a:r>
              <a:rPr lang="en-US" altLang="zh-CN" sz="2600" b="1" dirty="0">
                <a:solidFill>
                  <a:schemeClr val="tx1"/>
                </a:solidFill>
              </a:rPr>
              <a:t> PyramidInfer</a:t>
            </a:r>
            <a:r>
              <a:rPr lang="zh-CN" altLang="en-US" sz="2600" b="1" dirty="0">
                <a:solidFill>
                  <a:schemeClr val="tx1"/>
                </a:solidFill>
              </a:rPr>
              <a:t>，只为关键</a:t>
            </a:r>
            <a:r>
              <a:rPr lang="en-US" altLang="zh-CN" sz="2600" b="1" dirty="0">
                <a:solidFill>
                  <a:schemeClr val="tx1"/>
                </a:solidFill>
              </a:rPr>
              <a:t> token </a:t>
            </a:r>
            <a:r>
              <a:rPr lang="zh-CN" altLang="en-US" sz="2600" b="1" dirty="0">
                <a:solidFill>
                  <a:schemeClr val="tx1"/>
                </a:solidFill>
              </a:rPr>
              <a:t>生成</a:t>
            </a:r>
            <a:r>
              <a:rPr lang="en-US" altLang="zh-CN" sz="2600" b="1" dirty="0">
                <a:solidFill>
                  <a:schemeClr val="tx1"/>
                </a:solidFill>
              </a:rPr>
              <a:t> KV cache</a:t>
            </a:r>
            <a:endParaRPr lang="en-US" altLang="zh-CN" sz="2600" b="1" dirty="0">
              <a:solidFill>
                <a:schemeClr val="tx1"/>
              </a:solidFill>
            </a:endParaRPr>
          </a:p>
          <a:p>
            <a:pPr marL="781050" lvl="1" indent="-323850">
              <a:buFont typeface="Wingdings" panose="05000000000000000000" charset="0"/>
              <a:buChar char="n"/>
            </a:pPr>
            <a:r>
              <a:rPr lang="en-US" altLang="zh-CN" sz="2600" b="1" dirty="0">
                <a:solidFill>
                  <a:schemeClr val="tx1"/>
                </a:solidFill>
              </a:rPr>
              <a:t>prefill </a:t>
            </a:r>
            <a:r>
              <a:rPr lang="zh-CN" altLang="en-US" sz="2600" b="1" dirty="0">
                <a:solidFill>
                  <a:schemeClr val="tx1"/>
                </a:solidFill>
              </a:rPr>
              <a:t>计算量的减少与</a:t>
            </a:r>
            <a:r>
              <a:rPr lang="en-US" altLang="zh-CN" sz="2600" b="1" dirty="0">
                <a:solidFill>
                  <a:schemeClr val="tx1"/>
                </a:solidFill>
              </a:rPr>
              <a:t>decoding</a:t>
            </a:r>
            <a:r>
              <a:rPr lang="zh-CN" altLang="en-US" sz="2600" b="1" dirty="0">
                <a:solidFill>
                  <a:schemeClr val="tx1"/>
                </a:solidFill>
              </a:rPr>
              <a:t>阶段的</a:t>
            </a:r>
            <a:r>
              <a:rPr lang="en-US" altLang="zh-CN" sz="2600" b="1" dirty="0">
                <a:solidFill>
                  <a:schemeClr val="tx1"/>
                </a:solidFill>
              </a:rPr>
              <a:t>KV</a:t>
            </a:r>
            <a:r>
              <a:rPr lang="zh-CN" altLang="en-US" sz="2600" b="1" dirty="0">
                <a:solidFill>
                  <a:schemeClr val="tx1"/>
                </a:solidFill>
              </a:rPr>
              <a:t>缓存预算绑定在一起</a:t>
            </a:r>
            <a:endParaRPr lang="zh-CN" altLang="en-US" sz="2600" b="1" dirty="0">
              <a:solidFill>
                <a:schemeClr val="tx1"/>
              </a:solidFill>
            </a:endParaRPr>
          </a:p>
          <a:p>
            <a:pPr marL="323850" lvl="0" indent="-323850">
              <a:buFont typeface="Wingdings" panose="05000000000000000000" charset="0"/>
              <a:buChar char="n"/>
            </a:pPr>
            <a:r>
              <a:rPr lang="en-US" altLang="zh-CN" b="1" dirty="0">
                <a:solidFill>
                  <a:schemeClr val="tx1"/>
                </a:solidFill>
              </a:rPr>
              <a:t>FastKV</a:t>
            </a:r>
            <a:r>
              <a:rPr lang="zh-CN" altLang="en-US" b="1" dirty="0">
                <a:solidFill>
                  <a:schemeClr val="tx1"/>
                </a:solidFill>
              </a:rPr>
              <a:t>做法</a:t>
            </a:r>
            <a:endParaRPr lang="zh-CN" altLang="en-US" b="1" dirty="0">
              <a:solidFill>
                <a:schemeClr val="tx1"/>
              </a:solidFill>
            </a:endParaRPr>
          </a:p>
          <a:p>
            <a:pPr marL="781050" lvl="1" indent="-323850">
              <a:buFont typeface="Wingdings" panose="05000000000000000000" charset="0"/>
              <a:buChar char="n"/>
            </a:pPr>
            <a:r>
              <a:rPr lang="zh-CN" altLang="en-US" sz="2600" b="1" dirty="0">
                <a:solidFill>
                  <a:schemeClr val="tx1"/>
                </a:solidFill>
              </a:rPr>
              <a:t>在</a:t>
            </a:r>
            <a:r>
              <a:rPr lang="en-US" altLang="zh-CN" sz="2600" b="1" dirty="0">
                <a:solidFill>
                  <a:schemeClr val="tx1"/>
                </a:solidFill>
              </a:rPr>
              <a:t> Transformer </a:t>
            </a:r>
            <a:r>
              <a:rPr lang="zh-CN" altLang="en-US" sz="2600" b="1" dirty="0">
                <a:solidFill>
                  <a:schemeClr val="tx1"/>
                </a:solidFill>
              </a:rPr>
              <a:t>的后几层里，哪些</a:t>
            </a:r>
            <a:r>
              <a:rPr lang="en-US" altLang="zh-CN" sz="2600" b="1" dirty="0">
                <a:solidFill>
                  <a:schemeClr val="tx1"/>
                </a:solidFill>
              </a:rPr>
              <a:t> token </a:t>
            </a:r>
            <a:r>
              <a:rPr lang="zh-CN" altLang="en-US" sz="2600" b="1" dirty="0">
                <a:solidFill>
                  <a:schemeClr val="tx1"/>
                </a:solidFill>
              </a:rPr>
              <a:t>重要，基本已经稳定</a:t>
            </a:r>
            <a:endParaRPr lang="zh-CN" altLang="en-US" sz="2600" b="1" dirty="0">
              <a:solidFill>
                <a:schemeClr val="tx1"/>
              </a:solidFill>
            </a:endParaRPr>
          </a:p>
          <a:p>
            <a:pPr marL="1238250" lvl="2" indent="-323850">
              <a:buFont typeface="Wingdings" panose="05000000000000000000" charset="0"/>
              <a:buChar char="n"/>
            </a:pPr>
            <a:r>
              <a:rPr lang="en-US" altLang="zh-CN" sz="2600" b="1" dirty="0">
                <a:solidFill>
                  <a:schemeClr val="tx1"/>
                </a:solidFill>
              </a:rPr>
              <a:t>TSP </a:t>
            </a:r>
            <a:r>
              <a:rPr lang="zh-CN" altLang="en-US" sz="2600" b="1" dirty="0">
                <a:solidFill>
                  <a:schemeClr val="tx1"/>
                </a:solidFill>
              </a:rPr>
              <a:t>层之前，所有</a:t>
            </a:r>
            <a:r>
              <a:rPr lang="en-US" altLang="zh-CN" sz="2600" b="1" dirty="0">
                <a:solidFill>
                  <a:schemeClr val="tx1"/>
                </a:solidFill>
              </a:rPr>
              <a:t> token </a:t>
            </a:r>
            <a:r>
              <a:rPr lang="zh-CN" altLang="en-US" sz="2600" b="1" dirty="0">
                <a:solidFill>
                  <a:schemeClr val="tx1"/>
                </a:solidFill>
              </a:rPr>
              <a:t>全算，保持完整上下文</a:t>
            </a:r>
            <a:endParaRPr lang="zh-CN" altLang="en-US" sz="2600" b="1" dirty="0">
              <a:solidFill>
                <a:schemeClr val="tx1"/>
              </a:solidFill>
            </a:endParaRPr>
          </a:p>
          <a:p>
            <a:pPr marL="1238250" lvl="2" indent="-323850">
              <a:buFont typeface="Wingdings" panose="05000000000000000000" charset="0"/>
              <a:buChar char="n"/>
            </a:pPr>
            <a:r>
              <a:rPr lang="en-US" altLang="zh-CN" sz="2600" b="1" dirty="0">
                <a:sym typeface="+mn-ea"/>
              </a:rPr>
              <a:t>TSP </a:t>
            </a:r>
            <a:r>
              <a:rPr lang="zh-CN" altLang="en-US" sz="2600" b="1" dirty="0">
                <a:sym typeface="+mn-ea"/>
              </a:rPr>
              <a:t>层之后，只让一部分</a:t>
            </a:r>
            <a:r>
              <a:rPr lang="en-US" altLang="zh-CN" sz="2600" b="1" dirty="0">
                <a:sym typeface="+mn-ea"/>
              </a:rPr>
              <a:t> token </a:t>
            </a:r>
            <a:r>
              <a:rPr lang="zh-CN" altLang="en-US" sz="2600" b="1" dirty="0">
                <a:sym typeface="+mn-ea"/>
              </a:rPr>
              <a:t>继续往后传播（</a:t>
            </a:r>
            <a:r>
              <a:rPr lang="en-US" altLang="zh-CN" sz="2600" b="1" dirty="0">
                <a:sym typeface="+mn-ea"/>
              </a:rPr>
              <a:t>prefill </a:t>
            </a:r>
            <a:r>
              <a:rPr lang="zh-CN" altLang="en-US" sz="2600" b="1" dirty="0">
                <a:sym typeface="+mn-ea"/>
              </a:rPr>
              <a:t>加速）</a:t>
            </a:r>
            <a:endParaRPr lang="zh-CN" altLang="en-US" sz="2600" b="1" dirty="0">
              <a:sym typeface="+mn-ea"/>
            </a:endParaRPr>
          </a:p>
          <a:p>
            <a:pPr marL="781050" lvl="1" indent="-323850">
              <a:buFont typeface="Wingdings" panose="05000000000000000000" charset="0"/>
              <a:buChar char="n"/>
            </a:pPr>
            <a:r>
              <a:rPr lang="en-US" altLang="zh-CN" sz="2600" b="1" dirty="0">
                <a:solidFill>
                  <a:schemeClr val="tx1"/>
                </a:solidFill>
                <a:sym typeface="+mn-ea"/>
              </a:rPr>
              <a:t>KV cache</a:t>
            </a:r>
            <a:r>
              <a:rPr lang="zh-CN" altLang="en-US" sz="2600" b="1" dirty="0">
                <a:solidFill>
                  <a:schemeClr val="tx1"/>
                </a:solidFill>
                <a:sym typeface="+mn-ea"/>
              </a:rPr>
              <a:t>与</a:t>
            </a:r>
            <a:r>
              <a:rPr lang="en-US" altLang="zh-CN" sz="2600" b="1" dirty="0">
                <a:solidFill>
                  <a:schemeClr val="tx1"/>
                </a:solidFill>
                <a:sym typeface="+mn-ea"/>
              </a:rPr>
              <a:t>prefill</a:t>
            </a:r>
            <a:r>
              <a:rPr lang="zh-CN" altLang="en-US" sz="2600" b="1" dirty="0">
                <a:solidFill>
                  <a:schemeClr val="tx1"/>
                </a:solidFill>
                <a:sym typeface="+mn-ea"/>
              </a:rPr>
              <a:t>解耦（</a:t>
            </a:r>
            <a:r>
              <a:rPr lang="en-US" altLang="zh-CN" sz="2600" b="1" dirty="0">
                <a:solidFill>
                  <a:schemeClr val="tx1"/>
                </a:solidFill>
                <a:sym typeface="+mn-ea"/>
              </a:rPr>
              <a:t>--retain_rate</a:t>
            </a:r>
            <a:r>
              <a:rPr lang="zh-CN" altLang="en-US" sz="2600" b="1" dirty="0">
                <a:solidFill>
                  <a:schemeClr val="tx1"/>
                </a:solidFill>
                <a:sym typeface="+mn-ea"/>
              </a:rPr>
              <a:t>保留）</a:t>
            </a:r>
            <a:endParaRPr lang="zh-CN" altLang="en-US" sz="2600" b="1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4275951" y="1566950"/>
            <a:ext cx="4175820" cy="4205658"/>
            <a:chOff x="4768819" y="1747380"/>
            <a:chExt cx="4175820" cy="4205658"/>
          </a:xfrm>
        </p:grpSpPr>
        <p:grpSp>
          <p:nvGrpSpPr>
            <p:cNvPr id="13" name="组合 12"/>
            <p:cNvGrpSpPr/>
            <p:nvPr/>
          </p:nvGrpSpPr>
          <p:grpSpPr>
            <a:xfrm>
              <a:off x="4768820" y="1747380"/>
              <a:ext cx="3805988" cy="523220"/>
              <a:chOff x="1877055" y="1744795"/>
              <a:chExt cx="3805988" cy="523220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1877055" y="1815905"/>
                <a:ext cx="0" cy="381000"/>
              </a:xfrm>
              <a:prstGeom prst="line">
                <a:avLst/>
              </a:prstGeom>
              <a:ln w="82550">
                <a:solidFill>
                  <a:srgbClr val="309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/>
              <p:cNvSpPr txBox="1"/>
              <p:nvPr/>
            </p:nvSpPr>
            <p:spPr>
              <a:xfrm>
                <a:off x="2065021" y="1744795"/>
                <a:ext cx="36180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309481"/>
                    </a:solidFill>
                  </a:rPr>
                  <a:t>1  </a:t>
                </a:r>
                <a:r>
                  <a:rPr lang="zh-CN" altLang="en-US" sz="2800" b="1" dirty="0">
                    <a:solidFill>
                      <a:srgbClr val="309481"/>
                    </a:solidFill>
                  </a:rPr>
                  <a:t>研究背景与意义</a:t>
                </a:r>
                <a:endParaRPr lang="zh-CN" altLang="en-US" sz="2800" b="1" dirty="0">
                  <a:solidFill>
                    <a:srgbClr val="309481"/>
                  </a:solidFill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4768819" y="2668302"/>
              <a:ext cx="4175820" cy="523220"/>
              <a:chOff x="1877054" y="3167390"/>
              <a:chExt cx="4175820" cy="523220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877054" y="3238500"/>
                <a:ext cx="0" cy="381000"/>
              </a:xfrm>
              <a:prstGeom prst="line">
                <a:avLst/>
              </a:prstGeom>
              <a:ln w="82550">
                <a:solidFill>
                  <a:srgbClr val="003C8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2065019" y="3167390"/>
                <a:ext cx="3987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2  </a:t>
                </a:r>
                <a:r>
                  <a:rPr lang="zh-CN" altLang="en-US" sz="2800" b="1" dirty="0"/>
                  <a:t>研究内容与思路</a:t>
                </a:r>
                <a:endParaRPr lang="zh-CN" altLang="en-US" sz="2800" b="1" dirty="0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4768819" y="3589224"/>
              <a:ext cx="4175820" cy="523220"/>
              <a:chOff x="1877054" y="3167390"/>
              <a:chExt cx="4175820" cy="523220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1877054" y="3238500"/>
                <a:ext cx="0" cy="381000"/>
              </a:xfrm>
              <a:prstGeom prst="line">
                <a:avLst/>
              </a:prstGeom>
              <a:ln w="825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文本框 5"/>
              <p:cNvSpPr txBox="1"/>
              <p:nvPr/>
            </p:nvSpPr>
            <p:spPr>
              <a:xfrm>
                <a:off x="2065019" y="3167390"/>
                <a:ext cx="3987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3  </a:t>
                </a:r>
                <a:r>
                  <a:rPr lang="zh-CN" altLang="en-US" sz="2800" b="1" dirty="0"/>
                  <a:t>技术实现方案</a:t>
                </a:r>
                <a:endParaRPr lang="zh-CN" altLang="en-US" sz="2800" b="1" dirty="0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4768819" y="4510146"/>
              <a:ext cx="4175820" cy="519479"/>
              <a:chOff x="1877054" y="3167390"/>
              <a:chExt cx="4175820" cy="519479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1877054" y="3238500"/>
                <a:ext cx="0" cy="381000"/>
              </a:xfrm>
              <a:prstGeom prst="line">
                <a:avLst/>
              </a:prstGeom>
              <a:ln w="825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/>
              <p:cNvSpPr txBox="1"/>
              <p:nvPr/>
            </p:nvSpPr>
            <p:spPr>
              <a:xfrm>
                <a:off x="2065019" y="3167390"/>
                <a:ext cx="3987855" cy="519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4  </a:t>
                </a:r>
                <a:r>
                  <a:rPr lang="zh-CN" altLang="en-US" sz="2800" b="1" dirty="0">
                    <a:sym typeface="+mn-ea"/>
                  </a:rPr>
                  <a:t>总结与讨论</a:t>
                </a:r>
                <a:endParaRPr lang="zh-CN" altLang="en-US" sz="2800" b="1" dirty="0"/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4956784" y="5431068"/>
              <a:ext cx="398785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800" b="1"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3.2.4 FastKV</a:t>
            </a:r>
            <a:r>
              <a:rPr lang="zh-CN" altLang="en-US" dirty="0"/>
              <a:t>探索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44270" y="1403985"/>
            <a:ext cx="9965055" cy="404939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3.2.4 FastKV</a:t>
            </a:r>
            <a:r>
              <a:rPr lang="zh-CN" altLang="en-US" dirty="0"/>
              <a:t>探索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140" y="1026795"/>
            <a:ext cx="11235055" cy="5300345"/>
          </a:xfrm>
        </p:spPr>
        <p:txBody>
          <a:bodyPr/>
          <a:lstStyle/>
          <a:p>
            <a:r>
              <a:rPr lang="zh-CN" altLang="en-US" sz="2600" b="1" dirty="0">
                <a:solidFill>
                  <a:schemeClr val="tx1"/>
                </a:solidFill>
                <a:sym typeface="+mn-ea"/>
              </a:rPr>
              <a:t>结果</a:t>
            </a:r>
            <a:endParaRPr lang="zh-CN" altLang="en-US" sz="2600" b="1" dirty="0">
              <a:solidFill>
                <a:schemeClr val="tx1"/>
              </a:solidFill>
              <a:sym typeface="+mn-ea"/>
            </a:endParaRPr>
          </a:p>
          <a:p>
            <a:endParaRPr lang="zh-CN" altLang="en-US" sz="2600" b="1" dirty="0">
              <a:solidFill>
                <a:schemeClr val="tx1"/>
              </a:solidFill>
              <a:sym typeface="+mn-ea"/>
            </a:endParaRPr>
          </a:p>
          <a:p>
            <a:endParaRPr lang="zh-CN" altLang="en-US" sz="2600" b="1" dirty="0">
              <a:solidFill>
                <a:schemeClr val="tx1"/>
              </a:solidFill>
              <a:sym typeface="+mn-ea"/>
            </a:endParaRPr>
          </a:p>
          <a:p>
            <a:endParaRPr lang="zh-CN" altLang="en-US" sz="2600" b="1" dirty="0">
              <a:solidFill>
                <a:schemeClr val="tx1"/>
              </a:solidFill>
              <a:sym typeface="+mn-ea"/>
            </a:endParaRPr>
          </a:p>
          <a:p>
            <a:endParaRPr lang="zh-CN" altLang="en-US" sz="2600" b="1" dirty="0">
              <a:solidFill>
                <a:schemeClr val="tx1"/>
              </a:solidFill>
              <a:sym typeface="+mn-ea"/>
            </a:endParaRPr>
          </a:p>
          <a:p>
            <a:endParaRPr lang="zh-CN" altLang="en-US" sz="2600" b="1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sz="2600" b="1" dirty="0">
                <a:solidFill>
                  <a:schemeClr val="tx1"/>
                </a:solidFill>
                <a:sym typeface="+mn-ea"/>
              </a:rPr>
              <a:t>FastKV </a:t>
            </a:r>
            <a:r>
              <a:rPr lang="zh-CN" altLang="en-US" sz="2600" b="1" dirty="0">
                <a:solidFill>
                  <a:schemeClr val="tx1"/>
                </a:solidFill>
                <a:sym typeface="+mn-ea"/>
              </a:rPr>
              <a:t>在</a:t>
            </a:r>
            <a:r>
              <a:rPr lang="en-US" altLang="zh-CN" sz="2600" b="1" dirty="0">
                <a:solidFill>
                  <a:schemeClr val="tx1"/>
                </a:solidFill>
                <a:sym typeface="+mn-ea"/>
              </a:rPr>
              <a:t> prefill </a:t>
            </a:r>
            <a:r>
              <a:rPr lang="zh-CN" altLang="en-US" sz="2600" b="1" dirty="0">
                <a:solidFill>
                  <a:schemeClr val="tx1"/>
                </a:solidFill>
                <a:sym typeface="+mn-ea"/>
              </a:rPr>
              <a:t>阶段最高可实现</a:t>
            </a:r>
            <a:r>
              <a:rPr lang="en-US" altLang="zh-CN" sz="2600" b="1" dirty="0">
                <a:solidFill>
                  <a:schemeClr val="tx1"/>
                </a:solidFill>
                <a:sym typeface="+mn-ea"/>
              </a:rPr>
              <a:t> 1.82</a:t>
            </a:r>
            <a:r>
              <a:rPr lang="en-US" altLang="en-US" sz="2600" b="1" dirty="0">
                <a:solidFill>
                  <a:schemeClr val="tx1"/>
                </a:solidFill>
                <a:sym typeface="+mn-ea"/>
              </a:rPr>
              <a:t>×</a:t>
            </a:r>
            <a:r>
              <a:rPr lang="en-US" altLang="zh-CN" sz="2600" b="1" dirty="0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sz="2600" b="1" dirty="0">
                <a:solidFill>
                  <a:schemeClr val="tx1"/>
                </a:solidFill>
                <a:sym typeface="+mn-ea"/>
              </a:rPr>
              <a:t>的加速</a:t>
            </a:r>
            <a:endParaRPr lang="zh-CN" altLang="en-US" sz="2600" b="1" dirty="0">
              <a:solidFill>
                <a:schemeClr val="tx1"/>
              </a:solidFill>
              <a:sym typeface="+mn-ea"/>
            </a:endParaRPr>
          </a:p>
          <a:p>
            <a:r>
              <a:rPr lang="zh-CN" altLang="en-US" sz="2600" b="1" dirty="0">
                <a:solidFill>
                  <a:schemeClr val="tx1"/>
                </a:solidFill>
                <a:sym typeface="+mn-ea"/>
              </a:rPr>
              <a:t>在</a:t>
            </a:r>
            <a:r>
              <a:rPr lang="en-US" altLang="zh-CN" sz="2600" b="1" dirty="0">
                <a:solidFill>
                  <a:schemeClr val="tx1"/>
                </a:solidFill>
                <a:sym typeface="+mn-ea"/>
              </a:rPr>
              <a:t> decoding </a:t>
            </a:r>
            <a:r>
              <a:rPr lang="zh-CN" altLang="en-US" sz="2600" b="1" dirty="0">
                <a:solidFill>
                  <a:schemeClr val="tx1"/>
                </a:solidFill>
                <a:sym typeface="+mn-ea"/>
              </a:rPr>
              <a:t>阶段最高可实现</a:t>
            </a:r>
            <a:r>
              <a:rPr lang="en-US" altLang="zh-CN" sz="2600" b="1" dirty="0">
                <a:solidFill>
                  <a:schemeClr val="tx1"/>
                </a:solidFill>
                <a:sym typeface="+mn-ea"/>
              </a:rPr>
              <a:t> 2.87</a:t>
            </a:r>
            <a:r>
              <a:rPr lang="en-US" altLang="en-US" sz="2600" b="1" dirty="0">
                <a:solidFill>
                  <a:schemeClr val="tx1"/>
                </a:solidFill>
                <a:sym typeface="+mn-ea"/>
              </a:rPr>
              <a:t>×</a:t>
            </a:r>
            <a:r>
              <a:rPr lang="en-US" altLang="zh-CN" sz="2600" b="1" dirty="0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sz="2600" b="1" dirty="0">
                <a:solidFill>
                  <a:schemeClr val="tx1"/>
                </a:solidFill>
                <a:sym typeface="+mn-ea"/>
              </a:rPr>
              <a:t>的加速</a:t>
            </a:r>
            <a:endParaRPr lang="zh-CN" altLang="en-US" sz="2600" b="1" dirty="0">
              <a:solidFill>
                <a:schemeClr val="tx1"/>
              </a:solidFill>
              <a:sym typeface="+mn-ea"/>
            </a:endParaRPr>
          </a:p>
          <a:p>
            <a:r>
              <a:rPr lang="zh-CN" altLang="en-US" sz="2600" b="1" dirty="0">
                <a:solidFill>
                  <a:schemeClr val="tx1"/>
                </a:solidFill>
                <a:sym typeface="+mn-ea"/>
              </a:rPr>
              <a:t>在</a:t>
            </a:r>
            <a:r>
              <a:rPr lang="en-US" altLang="zh-CN" sz="2600" b="1" dirty="0">
                <a:solidFill>
                  <a:schemeClr val="tx1"/>
                </a:solidFill>
                <a:sym typeface="+mn-ea"/>
              </a:rPr>
              <a:t> LongBench </a:t>
            </a:r>
            <a:r>
              <a:rPr lang="zh-CN" altLang="en-US" sz="2600" b="1" dirty="0">
                <a:solidFill>
                  <a:schemeClr val="tx1"/>
                </a:solidFill>
                <a:sym typeface="+mn-ea"/>
              </a:rPr>
              <a:t>基准测试上的精度下降控制在</a:t>
            </a:r>
            <a:r>
              <a:rPr lang="en-US" altLang="zh-CN" sz="2600" b="1" dirty="0">
                <a:solidFill>
                  <a:schemeClr val="tx1"/>
                </a:solidFill>
                <a:sym typeface="+mn-ea"/>
              </a:rPr>
              <a:t> 1% </a:t>
            </a:r>
            <a:r>
              <a:rPr lang="zh-CN" altLang="en-US" sz="2600" b="1" dirty="0">
                <a:solidFill>
                  <a:schemeClr val="tx1"/>
                </a:solidFill>
                <a:sym typeface="+mn-ea"/>
              </a:rPr>
              <a:t>以内</a:t>
            </a:r>
            <a:endParaRPr lang="zh-CN" altLang="en-US" sz="2600" b="1" dirty="0">
              <a:solidFill>
                <a:schemeClr val="tx1"/>
              </a:solidFill>
              <a:sym typeface="+mn-ea"/>
            </a:endParaRPr>
          </a:p>
          <a:p>
            <a:endParaRPr lang="zh-CN" altLang="en-US" sz="2600" b="1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3310" y="1625600"/>
            <a:ext cx="7484745" cy="27870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53540" y="46843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3.2.4 FastKV</a:t>
            </a:r>
            <a:r>
              <a:rPr lang="zh-CN" altLang="en-US" dirty="0"/>
              <a:t>探索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140" y="1026795"/>
            <a:ext cx="11235055" cy="5510530"/>
          </a:xfrm>
        </p:spPr>
        <p:txBody>
          <a:bodyPr/>
          <a:lstStyle/>
          <a:p>
            <a:r>
              <a:rPr lang="zh-CN" altLang="en-US" sz="2600" b="1" dirty="0">
                <a:solidFill>
                  <a:schemeClr val="tx1"/>
                </a:solidFill>
                <a:sym typeface="+mn-ea"/>
              </a:rPr>
              <a:t>论文实践</a:t>
            </a:r>
            <a:endParaRPr lang="zh-CN" altLang="en-US" sz="2600" b="1" dirty="0">
              <a:solidFill>
                <a:schemeClr val="tx1"/>
              </a:solidFill>
              <a:sym typeface="+mn-ea"/>
            </a:endParaRPr>
          </a:p>
          <a:p>
            <a:pPr marL="781050" lvl="1" indent="-323850">
              <a:buFont typeface="Wingdings" panose="05000000000000000000" charset="0"/>
              <a:buChar char="n"/>
            </a:pPr>
            <a:r>
              <a:rPr lang="zh-CN" altLang="en-US" sz="2600" b="1" dirty="0">
                <a:solidFill>
                  <a:schemeClr val="tx1"/>
                </a:solidFill>
                <a:sym typeface="+mn-ea"/>
              </a:rPr>
              <a:t>成功复现，</a:t>
            </a:r>
            <a:r>
              <a:rPr lang="en-US" altLang="zh-CN" sz="2600" b="1" dirty="0">
                <a:solidFill>
                  <a:schemeClr val="tx1"/>
                </a:solidFill>
                <a:sym typeface="+mn-ea"/>
              </a:rPr>
              <a:t>LongBench</a:t>
            </a:r>
            <a:r>
              <a:rPr lang="zh-CN" altLang="en-US" sz="2600" b="1" dirty="0">
                <a:solidFill>
                  <a:schemeClr val="tx1"/>
                </a:solidFill>
                <a:sym typeface="+mn-ea"/>
              </a:rPr>
              <a:t>数据集评估</a:t>
            </a:r>
            <a:r>
              <a:rPr lang="zh-CN" altLang="en-US" sz="2600" b="1" dirty="0">
                <a:sym typeface="+mn-ea"/>
              </a:rPr>
              <a:t>（</a:t>
            </a:r>
            <a:r>
              <a:rPr lang="en-US" altLang="zh-CN" sz="2600" b="1" dirty="0">
                <a:sym typeface="+mn-ea"/>
              </a:rPr>
              <a:t>./scripts/eval_longbench.sh</a:t>
            </a:r>
            <a:r>
              <a:rPr lang="zh-CN" altLang="en-US" sz="2600" b="1" dirty="0">
                <a:sym typeface="+mn-ea"/>
              </a:rPr>
              <a:t>）</a:t>
            </a:r>
            <a:endParaRPr lang="zh-CN" altLang="en-US" sz="2600" b="1" dirty="0">
              <a:solidFill>
                <a:schemeClr val="tx1"/>
              </a:solidFill>
              <a:sym typeface="+mn-ea"/>
            </a:endParaRPr>
          </a:p>
          <a:p>
            <a:pPr marL="781050" lvl="1" indent="-323850">
              <a:buFont typeface="Wingdings" panose="05000000000000000000" charset="0"/>
              <a:buChar char="n"/>
            </a:pPr>
            <a:endParaRPr lang="zh-CN" altLang="en-US" sz="2600" b="1" dirty="0">
              <a:solidFill>
                <a:schemeClr val="tx1"/>
              </a:solidFill>
              <a:sym typeface="+mn-ea"/>
            </a:endParaRPr>
          </a:p>
          <a:p>
            <a:pPr marL="781050" lvl="1" indent="-323850">
              <a:buFont typeface="Wingdings" panose="05000000000000000000" charset="0"/>
              <a:buChar char="n"/>
            </a:pPr>
            <a:endParaRPr lang="zh-CN" altLang="en-US" sz="2600" b="1" dirty="0">
              <a:solidFill>
                <a:schemeClr val="tx1"/>
              </a:solidFill>
              <a:sym typeface="+mn-ea"/>
            </a:endParaRPr>
          </a:p>
          <a:p>
            <a:pPr marL="781050" lvl="1" indent="-323850">
              <a:buFont typeface="Wingdings" panose="05000000000000000000" charset="0"/>
              <a:buChar char="n"/>
            </a:pPr>
            <a:endParaRPr lang="zh-CN" altLang="en-US" sz="2600" b="1" dirty="0">
              <a:solidFill>
                <a:schemeClr val="tx1"/>
              </a:solidFill>
              <a:sym typeface="+mn-ea"/>
            </a:endParaRPr>
          </a:p>
          <a:p>
            <a:pPr marL="781050" lvl="1" indent="-323850">
              <a:buFont typeface="Wingdings" panose="05000000000000000000" charset="0"/>
              <a:buChar char="n"/>
            </a:pPr>
            <a:endParaRPr lang="zh-CN" altLang="en-US" sz="2600" b="1" dirty="0">
              <a:solidFill>
                <a:schemeClr val="tx1"/>
              </a:solidFill>
              <a:sym typeface="+mn-ea"/>
            </a:endParaRPr>
          </a:p>
          <a:p>
            <a:pPr marL="781050" lvl="1" indent="-323850">
              <a:buFont typeface="Wingdings" panose="05000000000000000000" charset="0"/>
              <a:buChar char="n"/>
            </a:pPr>
            <a:endParaRPr lang="zh-CN" altLang="en-US" sz="2600" b="1" dirty="0">
              <a:solidFill>
                <a:schemeClr val="tx1"/>
              </a:solidFill>
              <a:sym typeface="+mn-ea"/>
            </a:endParaRPr>
          </a:p>
          <a:p>
            <a:pPr marL="781050" lvl="1" indent="-323850">
              <a:buFont typeface="Wingdings" panose="05000000000000000000" charset="0"/>
              <a:buChar char="n"/>
            </a:pPr>
            <a:endParaRPr lang="zh-CN" altLang="en-US" sz="2600" b="1" dirty="0">
              <a:solidFill>
                <a:schemeClr val="tx1"/>
              </a:solidFill>
              <a:sym typeface="+mn-ea"/>
            </a:endParaRPr>
          </a:p>
          <a:p>
            <a:pPr marL="781050" lvl="1" indent="-323850">
              <a:buFont typeface="Wingdings" panose="05000000000000000000" charset="0"/>
              <a:buChar char="n"/>
            </a:pPr>
            <a:endParaRPr lang="zh-CN" altLang="en-US" sz="2600" b="1" dirty="0">
              <a:solidFill>
                <a:schemeClr val="tx1"/>
              </a:solidFill>
              <a:sym typeface="+mn-ea"/>
            </a:endParaRPr>
          </a:p>
          <a:p>
            <a:pPr marL="781050" lvl="1" indent="-323850">
              <a:buFont typeface="Wingdings" panose="05000000000000000000" charset="0"/>
              <a:buChar char="n"/>
            </a:pPr>
            <a:r>
              <a:rPr lang="zh-CN" altLang="en-US" sz="2600" b="1" dirty="0">
                <a:solidFill>
                  <a:schemeClr val="tx1"/>
                </a:solidFill>
                <a:sym typeface="+mn-ea"/>
              </a:rPr>
              <a:t>上述复现工作耗时过大，移植部署手机端失败</a:t>
            </a:r>
            <a:endParaRPr lang="zh-CN" altLang="en-US" sz="2600" b="1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653540" y="46843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1501140" y="2044700"/>
          <a:ext cx="9723755" cy="380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9400"/>
                <a:gridCol w="1228725"/>
                <a:gridCol w="1389380"/>
                <a:gridCol w="1388745"/>
                <a:gridCol w="1389380"/>
                <a:gridCol w="1388745"/>
                <a:gridCol w="1389380"/>
              </a:tblGrid>
              <a:tr h="7004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Method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Single-docQA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Multi-docQA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Summarization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Fewshot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Code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Synthetic</a:t>
                      </a:r>
                      <a:endParaRPr lang="en-US" altLang="zh-CN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Full-context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43.51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44.55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 29.54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69.78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59.86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54.45</a:t>
                      </a:r>
                      <a:endParaRPr lang="en-US" altLang="zh-CN"/>
                    </a:p>
                  </a:txBody>
                  <a:tcPr/>
                </a:tc>
              </a:tr>
              <a:tr h="7004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StreamingLLM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28.61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37.10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22.20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63.25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58.10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47.85</a:t>
                      </a:r>
                      <a:endParaRPr lang="en-US" altLang="zh-CN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H2O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27.15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19.80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25.90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66.60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54.92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34.55</a:t>
                      </a:r>
                      <a:endParaRPr lang="en-US" altLang="zh-CN"/>
                    </a:p>
                  </a:txBody>
                  <a:tcPr/>
                </a:tc>
              </a:tr>
              <a:tr h="401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SnapKV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41.95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44.05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25.40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68.22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59.60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53.68</a:t>
                      </a:r>
                      <a:endParaRPr lang="en-US" altLang="zh-CN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PyramidInfer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 28.24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19.56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 23.78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66.27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61.59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36.97</a:t>
                      </a:r>
                      <a:endParaRPr lang="en-US" altLang="zh-CN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GemFilter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28.35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40.25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21.75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64.28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30.80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46.10</a:t>
                      </a:r>
                      <a:endParaRPr lang="en-US" altLang="zh-CN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FastKV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41.98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43.70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24.80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69.42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57.50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53.40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项目分工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030" y="1027073"/>
            <a:ext cx="11235193" cy="2161604"/>
          </a:xfrm>
        </p:spPr>
        <p:txBody>
          <a:bodyPr/>
          <a:lstStyle/>
          <a:p>
            <a:r>
              <a:rPr lang="zh-CN" altLang="en-US" b="1" dirty="0"/>
              <a:t>本节介绍团队小组分工情况</a:t>
            </a:r>
            <a:endParaRPr lang="zh-CN" altLang="en-US" b="1" dirty="0"/>
          </a:p>
          <a:p>
            <a:pPr marL="0" indent="457200">
              <a:buNone/>
            </a:pPr>
            <a:r>
              <a:rPr lang="zh-CN" altLang="en-US" b="1" dirty="0"/>
              <a:t>本小组所有工作均由全部小组成员讨论</a:t>
            </a:r>
            <a:r>
              <a:rPr lang="en-US" altLang="zh-CN" b="1" dirty="0"/>
              <a:t>、</a:t>
            </a:r>
            <a:r>
              <a:rPr lang="zh-CN" altLang="en-US" b="1" dirty="0"/>
              <a:t>合作完成</a:t>
            </a:r>
            <a:r>
              <a:rPr lang="en-US" altLang="zh-CN" b="1" dirty="0"/>
              <a:t>。</a:t>
            </a: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4275951" y="1566950"/>
            <a:ext cx="4175820" cy="4205658"/>
            <a:chOff x="4768819" y="1747380"/>
            <a:chExt cx="4175820" cy="4205658"/>
          </a:xfrm>
        </p:grpSpPr>
        <p:grpSp>
          <p:nvGrpSpPr>
            <p:cNvPr id="13" name="组合 12"/>
            <p:cNvGrpSpPr/>
            <p:nvPr/>
          </p:nvGrpSpPr>
          <p:grpSpPr>
            <a:xfrm>
              <a:off x="4768820" y="1747380"/>
              <a:ext cx="3805988" cy="523220"/>
              <a:chOff x="1877055" y="1744795"/>
              <a:chExt cx="3805988" cy="523220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1877055" y="1815905"/>
                <a:ext cx="0" cy="381000"/>
              </a:xfrm>
              <a:prstGeom prst="line">
                <a:avLst/>
              </a:prstGeom>
              <a:ln w="825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/>
              <p:cNvSpPr txBox="1"/>
              <p:nvPr/>
            </p:nvSpPr>
            <p:spPr>
              <a:xfrm>
                <a:off x="2065021" y="1744795"/>
                <a:ext cx="36180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1</a:t>
                </a:r>
                <a:r>
                  <a:rPr lang="en-US" altLang="zh-CN" sz="2800" b="1" dirty="0">
                    <a:solidFill>
                      <a:schemeClr val="accent6"/>
                    </a:solidFill>
                  </a:rPr>
                  <a:t>  </a:t>
                </a:r>
                <a:r>
                  <a:rPr lang="zh-CN" altLang="en-US" sz="2800" b="1" dirty="0"/>
                  <a:t>研究背景与意义</a:t>
                </a:r>
                <a:endParaRPr lang="zh-CN" altLang="en-US" sz="2800" b="1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4768819" y="2668302"/>
              <a:ext cx="4175820" cy="523220"/>
              <a:chOff x="1877054" y="3167390"/>
              <a:chExt cx="4175820" cy="523220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877054" y="3238500"/>
                <a:ext cx="0" cy="381000"/>
              </a:xfrm>
              <a:prstGeom prst="line">
                <a:avLst/>
              </a:prstGeom>
              <a:ln w="82550">
                <a:solidFill>
                  <a:srgbClr val="003C8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2065019" y="3167390"/>
                <a:ext cx="3987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2  </a:t>
                </a:r>
                <a:r>
                  <a:rPr lang="zh-CN" altLang="en-US" sz="2800" b="1" dirty="0"/>
                  <a:t>研究内容与思路</a:t>
                </a:r>
                <a:endParaRPr lang="zh-CN" altLang="en-US" sz="2800" b="1" dirty="0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4768819" y="3589224"/>
              <a:ext cx="4175820" cy="523220"/>
              <a:chOff x="1877054" y="3167390"/>
              <a:chExt cx="4175820" cy="523220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1877054" y="3238500"/>
                <a:ext cx="0" cy="381000"/>
              </a:xfrm>
              <a:prstGeom prst="line">
                <a:avLst/>
              </a:prstGeom>
              <a:ln w="825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文本框 5"/>
              <p:cNvSpPr txBox="1"/>
              <p:nvPr/>
            </p:nvSpPr>
            <p:spPr>
              <a:xfrm>
                <a:off x="2065019" y="3167390"/>
                <a:ext cx="3987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3  </a:t>
                </a:r>
                <a:r>
                  <a:rPr lang="zh-CN" altLang="en-US" sz="2800" b="1" dirty="0"/>
                  <a:t>技术实现方案</a:t>
                </a:r>
                <a:endParaRPr lang="zh-CN" altLang="en-US" sz="2800" b="1" dirty="0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4768819" y="4510146"/>
              <a:ext cx="4175820" cy="521970"/>
              <a:chOff x="1877054" y="3167390"/>
              <a:chExt cx="4175820" cy="521970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1877054" y="3238500"/>
                <a:ext cx="0" cy="381000"/>
              </a:xfrm>
              <a:prstGeom prst="line">
                <a:avLst/>
              </a:prstGeom>
              <a:ln w="82550">
                <a:solidFill>
                  <a:srgbClr val="309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/>
              <p:cNvSpPr txBox="1"/>
              <p:nvPr/>
            </p:nvSpPr>
            <p:spPr>
              <a:xfrm>
                <a:off x="2065019" y="3167390"/>
                <a:ext cx="398785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309481"/>
                    </a:solidFill>
                  </a:rPr>
                  <a:t>4  </a:t>
                </a:r>
                <a:r>
                  <a:rPr lang="zh-CN" altLang="en-US" sz="2800" b="1" dirty="0">
                    <a:solidFill>
                      <a:srgbClr val="309481"/>
                    </a:solidFill>
                  </a:rPr>
                  <a:t>总结与讨论</a:t>
                </a:r>
                <a:endParaRPr lang="zh-CN" altLang="en-US" sz="2800" b="1" dirty="0">
                  <a:solidFill>
                    <a:srgbClr val="309481"/>
                  </a:solidFill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4956784" y="5431068"/>
              <a:ext cx="398785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800" b="1" dirty="0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总结与展望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5030" y="1027072"/>
                <a:ext cx="11235193" cy="2763878"/>
              </a:xfrm>
            </p:spPr>
            <p:txBody>
              <a:bodyPr/>
              <a:lstStyle/>
              <a:p>
                <a:pPr lvl="1"/>
                <a:r>
                  <a:rPr lang="zh-CN" altLang="en-US" b="1" dirty="0"/>
                  <a:t>项目总结</a:t>
                </a:r>
                <a:endParaRPr lang="en-US" altLang="zh-CN" b="1" dirty="0"/>
              </a:p>
              <a:p>
                <a:pPr lvl="2"/>
                <a:r>
                  <a:rPr lang="zh-CN" altLang="en-US" b="1" dirty="0"/>
                  <a:t>全流程端侧部署验证： </a:t>
                </a:r>
                <a:r>
                  <a:rPr lang="zh-CN" altLang="en-US" dirty="0"/>
                  <a:t>成功在消费级移动终端（小米</a:t>
                </a:r>
                <a:r>
                  <a:rPr lang="en-US" altLang="zh-CN" dirty="0"/>
                  <a:t>14</a:t>
                </a:r>
                <a:r>
                  <a:rPr lang="zh-CN" altLang="en-US" dirty="0"/>
                  <a:t>）上完成了 </a:t>
                </a:r>
                <a:r>
                  <a:rPr lang="en-US" altLang="zh-CN" dirty="0"/>
                  <a:t>Qwen2-1.5B </a:t>
                </a:r>
                <a:r>
                  <a:rPr lang="zh-CN" altLang="en-US" dirty="0"/>
                  <a:t>模型的部署，打通了从“</a:t>
                </a:r>
                <a14:m>
                  <m:oMath xmlns:m="http://schemas.openxmlformats.org/officeDocument/2006/math"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模型选型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量化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微调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zh-CN" altLang="en-US" b="0" i="1" dirty="0">
                        <a:latin typeface="Cambria Math" panose="02040503050406030204" pitchFamily="18" charset="0"/>
                      </a:rPr>
                      <m:t>端侧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𝐴𝑃𝑃</m:t>
                    </m:r>
                    <m:r>
                      <a:rPr lang="zh-CN" altLang="en-US" b="0" i="1" dirty="0">
                        <a:latin typeface="Cambria Math" panose="02040503050406030204" pitchFamily="18" charset="0"/>
                      </a:rPr>
                      <m:t>封装</m:t>
                    </m:r>
                  </m:oMath>
                </a14:m>
                <a:r>
                  <a:rPr lang="zh-CN" altLang="en-US" dirty="0"/>
                  <a:t>”的全链路流程。</a:t>
                </a:r>
                <a:endParaRPr lang="en-US" altLang="zh-CN" dirty="0"/>
              </a:p>
              <a:p>
                <a:pPr lvl="1"/>
                <a:r>
                  <a:rPr lang="zh-CN" altLang="en-US" b="1" dirty="0"/>
                  <a:t>局限性</a:t>
                </a:r>
                <a:endParaRPr lang="en-US" altLang="zh-CN" b="1" dirty="0"/>
              </a:p>
              <a:p>
                <a:pPr lvl="2"/>
                <a:r>
                  <a:rPr lang="zh-CN" altLang="en-US" b="1" dirty="0"/>
                  <a:t>量化带来的能力折损： </a:t>
                </a:r>
                <a:r>
                  <a:rPr lang="zh-CN" altLang="en-US" dirty="0"/>
                  <a:t>虽然</a:t>
                </a:r>
                <a:r>
                  <a:rPr lang="en-US" altLang="zh-CN" dirty="0"/>
                  <a:t>Q4KM</a:t>
                </a:r>
                <a:r>
                  <a:rPr lang="zh-CN" altLang="en-US" dirty="0"/>
                  <a:t>在逻辑推理上表现优异，但在“创造性写作”、“复杂推理”及“长文本回答”场景下，质量仍不及</a:t>
                </a:r>
                <a:r>
                  <a:rPr lang="en-US" altLang="zh-CN" dirty="0"/>
                  <a:t>FP16</a:t>
                </a:r>
                <a:r>
                  <a:rPr lang="zh-CN" altLang="en-US" dirty="0"/>
                  <a:t>版本，存在一定的信息损失 。</a:t>
                </a:r>
                <a:endParaRPr lang="en-US" altLang="zh-CN" dirty="0"/>
              </a:p>
              <a:p>
                <a:pPr lvl="2"/>
                <a:r>
                  <a:rPr lang="zh-CN" altLang="en-US" b="1" dirty="0"/>
                  <a:t>硬件依赖性： </a:t>
                </a:r>
                <a:r>
                  <a:rPr lang="zh-CN" altLang="en-US" dirty="0"/>
                  <a:t>目前的</a:t>
                </a:r>
                <a:r>
                  <a:rPr lang="en-US" altLang="zh-CN" dirty="0" err="1"/>
                  <a:t>FastKV</a:t>
                </a:r>
                <a:r>
                  <a:rPr lang="zh-CN" altLang="en-US" dirty="0"/>
                  <a:t>加速尝试更多停留在算法与逻辑层面的验证，尚未完全针对手机硬件（</a:t>
                </a:r>
                <a:r>
                  <a:rPr lang="en-US" altLang="zh-CN" dirty="0"/>
                  <a:t>NPU/GPU</a:t>
                </a:r>
                <a:r>
                  <a:rPr lang="zh-CN" altLang="en-US" dirty="0"/>
                  <a:t>）指令集进行底层算子优化。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030" y="1027072"/>
                <a:ext cx="11235193" cy="2763878"/>
              </a:xfrm>
              <a:blipFill rotWithShape="1">
                <a:blip r:embed="rId1"/>
                <a:stretch>
                  <a:fillRect l="-5" t="-10" r="-1209" b="-495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总结与展望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538" y="1140584"/>
            <a:ext cx="11235193" cy="4308872"/>
          </a:xfrm>
        </p:spPr>
        <p:txBody>
          <a:bodyPr>
            <a:spAutoFit/>
          </a:bodyPr>
          <a:lstStyle/>
          <a:p>
            <a:pPr lvl="1"/>
            <a:r>
              <a:rPr lang="zh-CN" altLang="en-US" b="1" dirty="0"/>
              <a:t>收获</a:t>
            </a:r>
            <a:endParaRPr lang="en-US" altLang="zh-CN" b="1" dirty="0"/>
          </a:p>
          <a:p>
            <a:pPr lvl="2"/>
            <a:r>
              <a:rPr lang="zh-CN" altLang="en-US" b="1" dirty="0"/>
              <a:t>技术栈掌握： </a:t>
            </a:r>
            <a:r>
              <a:rPr lang="zh-CN" altLang="en-US" dirty="0"/>
              <a:t>团队成员深入掌握了</a:t>
            </a:r>
            <a:r>
              <a:rPr lang="en-US" altLang="zh-CN" dirty="0"/>
              <a:t>Transformer</a:t>
            </a:r>
            <a:r>
              <a:rPr lang="zh-CN" altLang="en-US" dirty="0"/>
              <a:t>架构原理、</a:t>
            </a:r>
            <a:r>
              <a:rPr lang="en-US" altLang="zh-CN" dirty="0"/>
              <a:t>KV Cache</a:t>
            </a:r>
            <a:r>
              <a:rPr lang="zh-CN" altLang="en-US" dirty="0"/>
              <a:t>机制以及</a:t>
            </a:r>
            <a:r>
              <a:rPr lang="en-US" altLang="zh-CN" dirty="0"/>
              <a:t>GGUF</a:t>
            </a:r>
            <a:r>
              <a:rPr lang="zh-CN" altLang="en-US" dirty="0"/>
              <a:t>模型格式转换与安卓端部署技术 。</a:t>
            </a:r>
            <a:endParaRPr lang="en-US" altLang="zh-CN" dirty="0"/>
          </a:p>
          <a:p>
            <a:pPr lvl="2"/>
            <a:r>
              <a:rPr lang="zh-CN" altLang="en-US" b="1" dirty="0"/>
              <a:t>工程实践能力： </a:t>
            </a:r>
            <a:r>
              <a:rPr lang="zh-CN" altLang="en-US" dirty="0"/>
              <a:t>通过解决微调失败、量化精度对比等实际问题，提升了从理论算法到工程落地的转化能力 。</a:t>
            </a:r>
            <a:endParaRPr lang="en-US" altLang="zh-CN" dirty="0"/>
          </a:p>
          <a:p>
            <a:pPr lvl="1"/>
            <a:r>
              <a:rPr lang="zh-CN" altLang="en-US" b="1" dirty="0"/>
              <a:t>未来可继续探索的方向</a:t>
            </a:r>
            <a:endParaRPr lang="en-US" altLang="zh-CN" b="1" dirty="0"/>
          </a:p>
          <a:p>
            <a:pPr lvl="2"/>
            <a:r>
              <a:rPr lang="zh-CN" altLang="en-US" b="1" dirty="0"/>
              <a:t>混合精度量化： </a:t>
            </a:r>
            <a:r>
              <a:rPr lang="zh-CN" altLang="en-US" dirty="0"/>
              <a:t>探索混合精度策略（如关键层保留</a:t>
            </a:r>
            <a:r>
              <a:rPr lang="en-US" altLang="zh-CN" dirty="0"/>
              <a:t>FP16</a:t>
            </a:r>
            <a:r>
              <a:rPr lang="zh-CN" altLang="en-US" dirty="0"/>
              <a:t>，非关键层</a:t>
            </a:r>
            <a:r>
              <a:rPr lang="en-US" altLang="zh-CN" dirty="0"/>
              <a:t>INT4</a:t>
            </a:r>
            <a:r>
              <a:rPr lang="zh-CN" altLang="en-US" dirty="0"/>
              <a:t>），以在创造性写作能力下降的同时保持高推理速度。</a:t>
            </a:r>
            <a:endParaRPr lang="en-US" altLang="zh-CN" dirty="0"/>
          </a:p>
          <a:p>
            <a:pPr lvl="2"/>
            <a:r>
              <a:rPr lang="zh-CN" altLang="en-US" b="1" dirty="0"/>
              <a:t>端侧多模态扩展： </a:t>
            </a:r>
            <a:r>
              <a:rPr lang="zh-CN" altLang="en-US" dirty="0"/>
              <a:t>尝试在端侧引入轻量级视觉编码器，实现“图生文”等多模态功能，充分利用手机摄像头的硬件优势。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相关课程支撑目标情况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030" y="1027073"/>
            <a:ext cx="11235193" cy="3135624"/>
          </a:xfrm>
        </p:spPr>
        <p:txBody>
          <a:bodyPr/>
          <a:lstStyle/>
          <a:p>
            <a:r>
              <a:rPr lang="zh-CN" altLang="en-US" b="1" dirty="0"/>
              <a:t>相关课程支撑目标情况</a:t>
            </a:r>
            <a:endParaRPr lang="en-US" altLang="zh-CN" b="1" dirty="0"/>
          </a:p>
          <a:p>
            <a:pPr lvl="1"/>
            <a:r>
              <a:rPr lang="zh-CN" altLang="en-US" b="1" dirty="0"/>
              <a:t>课程知识体系的综合应用：</a:t>
            </a:r>
            <a:endParaRPr lang="en-US" altLang="zh-CN" b="1" dirty="0"/>
          </a:p>
          <a:p>
            <a:pPr lvl="2"/>
            <a:r>
              <a:rPr lang="zh-CN" altLang="en-US" b="1" dirty="0"/>
              <a:t>为了完成本顶点课程目标，项目组综合运用了本科阶段多门核心课程的知识：</a:t>
            </a:r>
            <a:endParaRPr lang="en-US" altLang="zh-CN" b="1" dirty="0"/>
          </a:p>
          <a:p>
            <a:pPr lvl="3"/>
            <a:r>
              <a:rPr lang="zh-CN" altLang="en-US" b="1" dirty="0"/>
              <a:t>机器学习： </a:t>
            </a:r>
            <a:r>
              <a:rPr lang="zh-CN" altLang="en-US" dirty="0"/>
              <a:t>用于理解</a:t>
            </a:r>
            <a:r>
              <a:rPr lang="en-US" altLang="zh-CN" dirty="0"/>
              <a:t>Transformer</a:t>
            </a:r>
            <a:r>
              <a:rPr lang="zh-CN" altLang="en-US" dirty="0"/>
              <a:t>架构、自注意力机制、反向传播以及</a:t>
            </a:r>
            <a:r>
              <a:rPr lang="en-US" altLang="zh-CN" dirty="0" err="1"/>
              <a:t>LoRA</a:t>
            </a:r>
            <a:r>
              <a:rPr lang="zh-CN" altLang="en-US" dirty="0"/>
              <a:t>微调的数学原理 。</a:t>
            </a:r>
            <a:endParaRPr lang="en-US" altLang="zh-CN" dirty="0"/>
          </a:p>
          <a:p>
            <a:pPr lvl="3"/>
            <a:r>
              <a:rPr lang="zh-CN" altLang="en-US" b="1" dirty="0"/>
              <a:t>计算机组成原理： </a:t>
            </a:r>
            <a:r>
              <a:rPr lang="zh-CN" altLang="en-US" dirty="0"/>
              <a:t>在分析</a:t>
            </a:r>
            <a:r>
              <a:rPr lang="en-US" altLang="zh-CN" dirty="0"/>
              <a:t>KV Cache</a:t>
            </a:r>
            <a:r>
              <a:rPr lang="zh-CN" altLang="en-US" dirty="0"/>
              <a:t>显存占用、内存带宽瓶颈以及</a:t>
            </a:r>
            <a:r>
              <a:rPr lang="en-US" altLang="zh-CN" dirty="0"/>
              <a:t>FP32/INT4</a:t>
            </a:r>
            <a:r>
              <a:rPr lang="zh-CN" altLang="en-US" dirty="0"/>
              <a:t>数据表示时起到了关键支撑作用 。</a:t>
            </a:r>
            <a:endParaRPr lang="en-US" altLang="zh-CN" dirty="0"/>
          </a:p>
          <a:p>
            <a:pPr lvl="3"/>
            <a:r>
              <a:rPr lang="zh-CN" altLang="en-US" b="1" dirty="0"/>
              <a:t>软件工程与移动应用开发： </a:t>
            </a:r>
            <a:r>
              <a:rPr lang="zh-CN" altLang="en-US" dirty="0"/>
              <a:t>支撑了安卓端</a:t>
            </a:r>
            <a:r>
              <a:rPr lang="en-US" altLang="zh-CN" dirty="0"/>
              <a:t>APP</a:t>
            </a:r>
            <a:r>
              <a:rPr lang="zh-CN" altLang="en-US" dirty="0"/>
              <a:t>的架构设计、</a:t>
            </a:r>
            <a:r>
              <a:rPr lang="en-US" altLang="zh-CN" dirty="0"/>
              <a:t>GGUF</a:t>
            </a:r>
            <a:r>
              <a:rPr lang="zh-CN" altLang="en-US" dirty="0"/>
              <a:t>模型加载接口开发以及用户交互界面的实现 。</a:t>
            </a:r>
            <a:endParaRPr lang="en-US" altLang="zh-CN" dirty="0"/>
          </a:p>
          <a:p>
            <a:pPr lvl="3"/>
            <a:r>
              <a:rPr lang="zh-CN" altLang="en-US" b="1" dirty="0"/>
              <a:t>线性代数与数值分析： </a:t>
            </a:r>
            <a:r>
              <a:rPr lang="zh-CN" altLang="en-US" dirty="0"/>
              <a:t>用于理解模型量化过程中的矩阵运算误差分析及</a:t>
            </a:r>
            <a:r>
              <a:rPr lang="en-US" altLang="zh-CN" dirty="0" err="1"/>
              <a:t>FastKV</a:t>
            </a:r>
            <a:r>
              <a:rPr lang="zh-CN" altLang="en-US" dirty="0"/>
              <a:t>中的</a:t>
            </a:r>
            <a:r>
              <a:rPr lang="en-US" altLang="zh-CN" dirty="0"/>
              <a:t>Token</a:t>
            </a:r>
            <a:r>
              <a:rPr lang="zh-CN" altLang="en-US" dirty="0"/>
              <a:t>筛选策略 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相关课程支撑目标情况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030" y="1027073"/>
            <a:ext cx="11235193" cy="3135624"/>
          </a:xfrm>
        </p:spPr>
        <p:txBody>
          <a:bodyPr/>
          <a:lstStyle/>
          <a:p>
            <a:r>
              <a:rPr lang="zh-CN" altLang="en-US" b="1" dirty="0"/>
              <a:t>课程评价</a:t>
            </a:r>
            <a:endParaRPr lang="en-US" altLang="zh-CN" b="1" dirty="0"/>
          </a:p>
          <a:p>
            <a:pPr lvl="1"/>
            <a:r>
              <a:rPr lang="zh-CN" altLang="en-US" b="1" dirty="0"/>
              <a:t>顶点课程</a:t>
            </a:r>
            <a:r>
              <a:rPr lang="zh-CN" altLang="en-US" dirty="0"/>
              <a:t>很好地体现了作为本科阶段综合性课程的定位</a:t>
            </a:r>
            <a:endParaRPr lang="en-US" altLang="zh-CN" dirty="0"/>
          </a:p>
          <a:p>
            <a:pPr lvl="2"/>
            <a:r>
              <a:rPr lang="zh-CN" altLang="en-US" b="1" dirty="0"/>
              <a:t>综合性强： </a:t>
            </a:r>
            <a:r>
              <a:rPr lang="zh-CN" altLang="en-US" dirty="0"/>
              <a:t>项目不是单一知识点的练习，而是要求将算法理论（</a:t>
            </a:r>
            <a:r>
              <a:rPr lang="en-US" altLang="zh-CN" dirty="0" err="1"/>
              <a:t>FastKV</a:t>
            </a:r>
            <a:r>
              <a:rPr lang="en-US" altLang="zh-CN" dirty="0"/>
              <a:t>/</a:t>
            </a:r>
            <a:r>
              <a:rPr lang="en-US" altLang="zh-CN" dirty="0" err="1"/>
              <a:t>LoRA</a:t>
            </a:r>
            <a:r>
              <a:rPr lang="zh-CN" altLang="en-US" dirty="0"/>
              <a:t>）、系统工程（量化部署）和应用开发（安卓</a:t>
            </a:r>
            <a:r>
              <a:rPr lang="en-US" altLang="zh-CN" dirty="0"/>
              <a:t>APP</a:t>
            </a:r>
            <a:r>
              <a:rPr lang="zh-CN" altLang="en-US" dirty="0"/>
              <a:t>）融会贯通。</a:t>
            </a:r>
            <a:endParaRPr lang="en-US" altLang="zh-CN" dirty="0"/>
          </a:p>
          <a:p>
            <a:pPr lvl="2"/>
            <a:r>
              <a:rPr lang="zh-CN" altLang="en-US" b="1" dirty="0"/>
              <a:t>解决复杂工程问题： </a:t>
            </a:r>
            <a:r>
              <a:rPr lang="zh-CN" altLang="en-US" dirty="0"/>
              <a:t>不仅复现了模型，直面端侧“算力有限、功耗敏感、存储受限”的真实工程约束 ，通过技术选型（</a:t>
            </a:r>
            <a:r>
              <a:rPr lang="en-US" altLang="zh-CN" dirty="0"/>
              <a:t>Q4KM + </a:t>
            </a:r>
            <a:r>
              <a:rPr lang="en-US" altLang="zh-CN" dirty="0" err="1"/>
              <a:t>FastKV</a:t>
            </a:r>
            <a:r>
              <a:rPr lang="zh-CN" altLang="en-US" dirty="0"/>
              <a:t>）给出了具体的优化解决方案。</a:t>
            </a:r>
            <a:endParaRPr lang="en-US" altLang="zh-CN" dirty="0"/>
          </a:p>
          <a:p>
            <a:pPr lvl="2"/>
            <a:r>
              <a:rPr lang="zh-CN" altLang="en-US" b="1" dirty="0"/>
              <a:t>前沿探索： </a:t>
            </a:r>
            <a:r>
              <a:rPr lang="zh-CN" altLang="en-US" dirty="0"/>
              <a:t>项目涉及的模型和加速策略等属于当前大模型领域的活跃研究方向，检验了学生快速学习新技术并应用于实践的能力。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相关课程支撑目标情况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933125" y="3075057"/>
            <a:ext cx="17283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/>
              <a:t>谢谢！</a:t>
            </a:r>
            <a:endParaRPr lang="en-US" altLang="zh-CN" sz="2400" dirty="0"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研究背景与意义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030" y="690522"/>
            <a:ext cx="11235193" cy="4788511"/>
          </a:xfrm>
        </p:spPr>
        <p:txBody>
          <a:bodyPr/>
          <a:lstStyle/>
          <a:p>
            <a:pPr marL="0" indent="0">
              <a:buNone/>
            </a:pPr>
            <a:endParaRPr lang="zh-CN" altLang="en-US" b="1" dirty="0"/>
          </a:p>
          <a:p>
            <a:r>
              <a:rPr lang="zh-CN" altLang="en-US" b="1" dirty="0">
                <a:sym typeface="+mn-ea"/>
              </a:rPr>
              <a:t>端侧部署将模型直接运行在手机等设备上，可实现数据本地处理</a:t>
            </a:r>
            <a:r>
              <a:rPr lang="en-US" altLang="zh-CN" b="1" dirty="0">
                <a:sym typeface="+mn-ea"/>
              </a:rPr>
              <a:t>、</a:t>
            </a:r>
            <a:r>
              <a:rPr lang="zh-CN" altLang="en-US" b="1" dirty="0">
                <a:sym typeface="+mn-ea"/>
              </a:rPr>
              <a:t>离线可用</a:t>
            </a:r>
            <a:r>
              <a:rPr lang="en-US" altLang="zh-CN" b="1" dirty="0">
                <a:sym typeface="+mn-ea"/>
              </a:rPr>
              <a:t>、</a:t>
            </a:r>
            <a:r>
              <a:rPr lang="zh-CN" altLang="en-US" b="1" dirty="0">
                <a:sym typeface="+mn-ea"/>
              </a:rPr>
              <a:t>低延迟响应</a:t>
            </a:r>
            <a:r>
              <a:rPr lang="en-US" altLang="zh-CN" b="1" dirty="0">
                <a:sym typeface="+mn-ea"/>
              </a:rPr>
              <a:t>、</a:t>
            </a:r>
            <a:r>
              <a:rPr lang="zh-CN" altLang="en-US" b="1" dirty="0">
                <a:sym typeface="+mn-ea"/>
              </a:rPr>
              <a:t>长期节省服务成本等效果</a:t>
            </a:r>
            <a:r>
              <a:rPr lang="en-US" altLang="zh-CN" b="1" dirty="0">
                <a:sym typeface="+mn-ea"/>
              </a:rPr>
              <a:t>。</a:t>
            </a:r>
            <a:endParaRPr lang="en-US" altLang="zh-CN" b="1" dirty="0">
              <a:sym typeface="+mn-ea"/>
            </a:endParaRPr>
          </a:p>
          <a:p>
            <a:r>
              <a:rPr lang="zh-CN" altLang="en-US" sz="2400" b="1" dirty="0"/>
              <a:t>本组工作致力于解决端侧部署大模型任务的以下问题</a:t>
            </a:r>
            <a:r>
              <a:rPr lang="en-US" altLang="zh-CN" sz="2400" b="1" dirty="0"/>
              <a:t>：</a:t>
            </a:r>
            <a:endParaRPr lang="en-US" altLang="zh-CN" sz="2400" b="1" dirty="0"/>
          </a:p>
          <a:p>
            <a:pPr lvl="1"/>
            <a:r>
              <a:rPr lang="zh-CN" altLang="en-US" sz="2400" b="1" dirty="0">
                <a:sym typeface="+mn-ea"/>
              </a:rPr>
              <a:t>模型参数空间过大</a:t>
            </a:r>
            <a:r>
              <a:rPr lang="en-US" altLang="zh-CN" sz="2400" b="1" dirty="0">
                <a:sym typeface="+mn-ea"/>
              </a:rPr>
              <a:t>、</a:t>
            </a:r>
            <a:r>
              <a:rPr lang="zh-CN" altLang="en-US" sz="2400" b="1" dirty="0">
                <a:sym typeface="+mn-ea"/>
              </a:rPr>
              <a:t>推理速度慢</a:t>
            </a:r>
            <a:r>
              <a:rPr lang="en-US" altLang="zh-CN" sz="2400" b="1" dirty="0">
                <a:sym typeface="+mn-ea"/>
              </a:rPr>
              <a:t>、</a:t>
            </a:r>
            <a:r>
              <a:rPr lang="zh-CN" altLang="en-US" sz="2400" b="1" dirty="0">
                <a:sym typeface="+mn-ea"/>
              </a:rPr>
              <a:t>长上下文处理效率低</a:t>
            </a:r>
            <a:r>
              <a:rPr lang="en-US" altLang="zh-CN" sz="2400" b="1" dirty="0">
                <a:sym typeface="+mn-ea"/>
              </a:rPr>
              <a:t>、</a:t>
            </a:r>
            <a:r>
              <a:rPr lang="zh-CN" altLang="en-US" sz="2400" b="1" dirty="0">
                <a:sym typeface="+mn-ea"/>
              </a:rPr>
              <a:t>端侧适配性差</a:t>
            </a:r>
            <a:endParaRPr lang="en-US" altLang="zh-CN" sz="2400" b="1" dirty="0"/>
          </a:p>
          <a:p>
            <a:r>
              <a:rPr lang="zh-CN" altLang="en-US" sz="2400" b="1" dirty="0"/>
              <a:t>本工作主要内容</a:t>
            </a:r>
            <a:r>
              <a:rPr lang="en-US" altLang="zh-CN" sz="2400" b="1" dirty="0"/>
              <a:t>：</a:t>
            </a:r>
            <a:endParaRPr lang="en-US" altLang="zh-CN" sz="2400" b="1" dirty="0"/>
          </a:p>
          <a:p>
            <a:pPr lvl="1"/>
            <a:r>
              <a:rPr lang="zh-CN" altLang="en-US" sz="2400" b="1" dirty="0"/>
              <a:t>验证了通过量化、微调、</a:t>
            </a:r>
            <a:r>
              <a:rPr lang="en-US" altLang="zh-CN" sz="2400" b="1" dirty="0"/>
              <a:t>KV</a:t>
            </a:r>
            <a:r>
              <a:rPr lang="zh-CN" altLang="en-US" sz="2400" b="1" dirty="0"/>
              <a:t>加速等方法，在资源受限设备上运行大模型的可行性</a:t>
            </a:r>
            <a:endParaRPr lang="zh-CN" altLang="en-US" sz="2400" b="1" dirty="0"/>
          </a:p>
          <a:p>
            <a:pPr lvl="1"/>
            <a:r>
              <a:rPr lang="zh-CN" altLang="en-US" sz="2400" b="1" dirty="0"/>
              <a:t>为隐私保护、低延迟、离线可用的</a:t>
            </a:r>
            <a:r>
              <a:rPr lang="en-US" altLang="zh-CN" sz="2400" b="1" dirty="0"/>
              <a:t>AI</a:t>
            </a:r>
            <a:r>
              <a:rPr lang="zh-CN" altLang="en-US" sz="2400" b="1" dirty="0"/>
              <a:t>应用提供了端侧解决方案</a:t>
            </a:r>
            <a:endParaRPr lang="zh-CN" altLang="en-US" sz="2400" b="1" dirty="0"/>
          </a:p>
          <a:p>
            <a:pPr lvl="1"/>
            <a:r>
              <a:rPr lang="zh-CN" altLang="en-US" sz="2400" b="1" dirty="0"/>
              <a:t>实践了从理论学习、模型优化到端侧部署的完整流程</a:t>
            </a:r>
            <a:endParaRPr lang="zh-CN" alt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4275951" y="1566950"/>
            <a:ext cx="4175820" cy="4205658"/>
            <a:chOff x="4768819" y="1747380"/>
            <a:chExt cx="4175820" cy="4205658"/>
          </a:xfrm>
        </p:grpSpPr>
        <p:grpSp>
          <p:nvGrpSpPr>
            <p:cNvPr id="13" name="组合 12"/>
            <p:cNvGrpSpPr/>
            <p:nvPr/>
          </p:nvGrpSpPr>
          <p:grpSpPr>
            <a:xfrm>
              <a:off x="4768820" y="1747380"/>
              <a:ext cx="3805988" cy="523220"/>
              <a:chOff x="1877055" y="1744795"/>
              <a:chExt cx="3805988" cy="523220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1877055" y="1815905"/>
                <a:ext cx="0" cy="381000"/>
              </a:xfrm>
              <a:prstGeom prst="line">
                <a:avLst/>
              </a:prstGeom>
              <a:ln w="825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/>
              <p:cNvSpPr txBox="1"/>
              <p:nvPr/>
            </p:nvSpPr>
            <p:spPr>
              <a:xfrm>
                <a:off x="2065021" y="1744795"/>
                <a:ext cx="36180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1</a:t>
                </a:r>
                <a:r>
                  <a:rPr lang="en-US" altLang="zh-CN" sz="2800" b="1" dirty="0">
                    <a:solidFill>
                      <a:schemeClr val="accent6"/>
                    </a:solidFill>
                  </a:rPr>
                  <a:t>  </a:t>
                </a:r>
                <a:r>
                  <a:rPr lang="zh-CN" altLang="en-US" sz="2800" b="1" dirty="0"/>
                  <a:t>研究背景与意义</a:t>
                </a:r>
                <a:endParaRPr lang="zh-CN" altLang="en-US" sz="2800" b="1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4768819" y="2668302"/>
              <a:ext cx="4175820" cy="523220"/>
              <a:chOff x="1877054" y="3167390"/>
              <a:chExt cx="4175820" cy="523220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877054" y="3238500"/>
                <a:ext cx="0" cy="381000"/>
              </a:xfrm>
              <a:prstGeom prst="line">
                <a:avLst/>
              </a:prstGeom>
              <a:ln w="82550">
                <a:solidFill>
                  <a:srgbClr val="309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2065019" y="3167390"/>
                <a:ext cx="3987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309481"/>
                    </a:solidFill>
                  </a:rPr>
                  <a:t>2</a:t>
                </a:r>
                <a:r>
                  <a:rPr lang="en-US" altLang="zh-CN" sz="2800" b="1" dirty="0"/>
                  <a:t>  </a:t>
                </a:r>
                <a:r>
                  <a:rPr lang="zh-CN" altLang="en-US" sz="2800" b="1" dirty="0">
                    <a:solidFill>
                      <a:srgbClr val="309481"/>
                    </a:solidFill>
                  </a:rPr>
                  <a:t>研究内容与思路</a:t>
                </a:r>
                <a:endParaRPr lang="zh-CN" altLang="en-US" sz="2800" b="1" dirty="0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4768819" y="3589224"/>
              <a:ext cx="4175820" cy="523220"/>
              <a:chOff x="1877054" y="3167390"/>
              <a:chExt cx="4175820" cy="523220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1877054" y="3238500"/>
                <a:ext cx="0" cy="381000"/>
              </a:xfrm>
              <a:prstGeom prst="line">
                <a:avLst/>
              </a:prstGeom>
              <a:ln w="825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文本框 5"/>
              <p:cNvSpPr txBox="1"/>
              <p:nvPr/>
            </p:nvSpPr>
            <p:spPr>
              <a:xfrm>
                <a:off x="2065019" y="3167390"/>
                <a:ext cx="3987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3  </a:t>
                </a:r>
                <a:r>
                  <a:rPr lang="zh-CN" altLang="en-US" sz="2800" b="1" dirty="0"/>
                  <a:t>技术实现方案</a:t>
                </a:r>
                <a:endParaRPr lang="zh-CN" altLang="en-US" sz="2800" b="1" dirty="0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4768819" y="4510146"/>
              <a:ext cx="4175820" cy="521970"/>
              <a:chOff x="1877054" y="3167390"/>
              <a:chExt cx="4175820" cy="521970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1877054" y="3238500"/>
                <a:ext cx="0" cy="381000"/>
              </a:xfrm>
              <a:prstGeom prst="line">
                <a:avLst/>
              </a:prstGeom>
              <a:ln w="825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/>
              <p:cNvSpPr txBox="1"/>
              <p:nvPr/>
            </p:nvSpPr>
            <p:spPr>
              <a:xfrm>
                <a:off x="2065019" y="3167390"/>
                <a:ext cx="398785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4  </a:t>
                </a:r>
                <a:r>
                  <a:rPr lang="zh-CN" altLang="en-US" sz="2800" b="1" dirty="0">
                    <a:sym typeface="+mn-ea"/>
                  </a:rPr>
                  <a:t>总结与讨论</a:t>
                </a:r>
                <a:endParaRPr lang="en-US" altLang="zh-CN" sz="2800" b="1" dirty="0"/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4956784" y="5431068"/>
              <a:ext cx="398785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800" b="1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研究内容与思路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030" y="1027073"/>
            <a:ext cx="11235193" cy="2161604"/>
          </a:xfrm>
        </p:spPr>
        <p:txBody>
          <a:bodyPr/>
          <a:lstStyle/>
          <a:p>
            <a:r>
              <a:rPr lang="zh-CN" altLang="en-US" b="1" dirty="0"/>
              <a:t>本节介绍本项目的研究目标</a:t>
            </a:r>
            <a:endParaRPr lang="en-US" altLang="zh-CN" b="1" dirty="0"/>
          </a:p>
          <a:p>
            <a:pPr lvl="1"/>
            <a:r>
              <a:rPr lang="zh-CN" altLang="en-US" sz="2000" b="1" dirty="0"/>
              <a:t>面向</a:t>
            </a:r>
            <a:r>
              <a:rPr lang="en-US" altLang="zh-CN" sz="2000" b="1" dirty="0"/>
              <a:t>Qwen2-1.5B</a:t>
            </a:r>
            <a:r>
              <a:rPr lang="zh-CN" altLang="en-US" sz="2000" b="1" dirty="0"/>
              <a:t>模型</a:t>
            </a:r>
            <a:r>
              <a:rPr lang="en-US" altLang="zh-CN" sz="2000" b="1" dirty="0"/>
              <a:t>，</a:t>
            </a:r>
            <a:r>
              <a:rPr lang="zh-CN" altLang="en-US" sz="2000" b="1" dirty="0"/>
              <a:t>进行量化</a:t>
            </a:r>
            <a:r>
              <a:rPr lang="en-US" altLang="zh-CN" sz="2000" b="1" dirty="0"/>
              <a:t>、</a:t>
            </a:r>
            <a:r>
              <a:rPr lang="zh-CN" altLang="en-US" sz="2000" b="1" dirty="0"/>
              <a:t>推理加速以提升模型性能</a:t>
            </a:r>
            <a:r>
              <a:rPr lang="en-US" altLang="zh-CN" sz="2000" b="1" dirty="0"/>
              <a:t>。</a:t>
            </a:r>
            <a:endParaRPr lang="en-US" altLang="zh-CN" sz="2000" b="1" dirty="0"/>
          </a:p>
          <a:p>
            <a:pPr lvl="1"/>
            <a:r>
              <a:rPr lang="zh-CN" altLang="en-US" sz="2000" b="1" dirty="0"/>
              <a:t>基于数学应用题数据集进行微调</a:t>
            </a:r>
            <a:r>
              <a:rPr lang="en-US" altLang="zh-CN" sz="2000" b="1" dirty="0"/>
              <a:t>，</a:t>
            </a:r>
            <a:r>
              <a:rPr lang="zh-CN" altLang="en-US" sz="2000" b="1" dirty="0"/>
              <a:t>提升大模型逻辑推理能力和计算能力</a:t>
            </a:r>
            <a:r>
              <a:rPr lang="en-US" altLang="zh-CN" sz="2000" b="1" dirty="0"/>
              <a:t>。</a:t>
            </a:r>
            <a:endParaRPr lang="zh-CN" altLang="en-US" sz="2000" b="1" dirty="0"/>
          </a:p>
          <a:p>
            <a:pPr lvl="1"/>
            <a:r>
              <a:rPr lang="zh-CN" altLang="en-US" sz="2000" b="1" dirty="0"/>
              <a:t>在小米手机端实现</a:t>
            </a:r>
            <a:r>
              <a:rPr lang="en-US" altLang="zh-CN" sz="2000" b="1" dirty="0"/>
              <a:t>APP，</a:t>
            </a:r>
            <a:r>
              <a:rPr lang="zh-CN" altLang="en-US" sz="2000" b="1" dirty="0">
                <a:sym typeface="+mn-ea"/>
              </a:rPr>
              <a:t>将模型直接运行在手机等设备上</a:t>
            </a:r>
            <a:r>
              <a:rPr lang="en-US" altLang="zh-CN" sz="2000" b="1" dirty="0">
                <a:sym typeface="+mn-ea"/>
              </a:rPr>
              <a:t>。</a:t>
            </a:r>
            <a:endParaRPr lang="en-US" altLang="zh-CN" sz="2000" b="1" dirty="0"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1525" y="2881630"/>
            <a:ext cx="5568315" cy="34747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4275951" y="1566950"/>
            <a:ext cx="4175820" cy="4205658"/>
            <a:chOff x="4768819" y="1747380"/>
            <a:chExt cx="4175820" cy="4205658"/>
          </a:xfrm>
        </p:grpSpPr>
        <p:grpSp>
          <p:nvGrpSpPr>
            <p:cNvPr id="13" name="组合 12"/>
            <p:cNvGrpSpPr/>
            <p:nvPr/>
          </p:nvGrpSpPr>
          <p:grpSpPr>
            <a:xfrm>
              <a:off x="4768820" y="1747380"/>
              <a:ext cx="3805988" cy="523220"/>
              <a:chOff x="1877055" y="1744795"/>
              <a:chExt cx="3805988" cy="523220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1877055" y="1815905"/>
                <a:ext cx="0" cy="381000"/>
              </a:xfrm>
              <a:prstGeom prst="line">
                <a:avLst/>
              </a:prstGeom>
              <a:ln w="825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/>
              <p:cNvSpPr txBox="1"/>
              <p:nvPr/>
            </p:nvSpPr>
            <p:spPr>
              <a:xfrm>
                <a:off x="2065021" y="1744795"/>
                <a:ext cx="36180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1</a:t>
                </a:r>
                <a:r>
                  <a:rPr lang="en-US" altLang="zh-CN" sz="2800" b="1" dirty="0">
                    <a:solidFill>
                      <a:schemeClr val="accent6"/>
                    </a:solidFill>
                  </a:rPr>
                  <a:t>  </a:t>
                </a:r>
                <a:r>
                  <a:rPr lang="zh-CN" altLang="en-US" sz="2800" b="1" dirty="0"/>
                  <a:t>研究背景与意义</a:t>
                </a:r>
                <a:endParaRPr lang="zh-CN" altLang="en-US" sz="2800" b="1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4768819" y="2668302"/>
              <a:ext cx="4175820" cy="523220"/>
              <a:chOff x="1877054" y="3167390"/>
              <a:chExt cx="4175820" cy="523220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877054" y="3238500"/>
                <a:ext cx="0" cy="381000"/>
              </a:xfrm>
              <a:prstGeom prst="line">
                <a:avLst/>
              </a:prstGeom>
              <a:ln w="82550">
                <a:solidFill>
                  <a:srgbClr val="003C8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2065019" y="3167390"/>
                <a:ext cx="3987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2  </a:t>
                </a:r>
                <a:r>
                  <a:rPr lang="zh-CN" altLang="en-US" sz="2800" b="1" dirty="0"/>
                  <a:t>研究内容与思路</a:t>
                </a:r>
                <a:endParaRPr lang="zh-CN" altLang="en-US" sz="2800" b="1" dirty="0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4768819" y="3589224"/>
              <a:ext cx="4175820" cy="521970"/>
              <a:chOff x="1877054" y="3167390"/>
              <a:chExt cx="4175820" cy="521970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1877054" y="3238500"/>
                <a:ext cx="0" cy="381000"/>
              </a:xfrm>
              <a:prstGeom prst="line">
                <a:avLst/>
              </a:prstGeom>
              <a:ln w="82550">
                <a:solidFill>
                  <a:srgbClr val="309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文本框 5"/>
              <p:cNvSpPr txBox="1"/>
              <p:nvPr/>
            </p:nvSpPr>
            <p:spPr>
              <a:xfrm>
                <a:off x="2065019" y="3167390"/>
                <a:ext cx="398785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309481"/>
                    </a:solidFill>
                  </a:rPr>
                  <a:t>3  </a:t>
                </a:r>
                <a:r>
                  <a:rPr lang="zh-CN" altLang="en-US" sz="2800" b="1" dirty="0">
                    <a:solidFill>
                      <a:srgbClr val="309481"/>
                    </a:solidFill>
                  </a:rPr>
                  <a:t>技术实现方案及成果</a:t>
                </a:r>
                <a:endParaRPr lang="zh-CN" altLang="en-US" sz="2800" b="1" dirty="0">
                  <a:solidFill>
                    <a:srgbClr val="309481"/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4768819" y="4510146"/>
              <a:ext cx="4175820" cy="519479"/>
              <a:chOff x="1877054" y="3167390"/>
              <a:chExt cx="4175820" cy="519479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1877054" y="3238500"/>
                <a:ext cx="0" cy="381000"/>
              </a:xfrm>
              <a:prstGeom prst="line">
                <a:avLst/>
              </a:prstGeom>
              <a:ln w="825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/>
              <p:cNvSpPr txBox="1"/>
              <p:nvPr/>
            </p:nvSpPr>
            <p:spPr>
              <a:xfrm>
                <a:off x="2065019" y="3167390"/>
                <a:ext cx="3987855" cy="519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4  </a:t>
                </a:r>
                <a:r>
                  <a:rPr lang="zh-CN" altLang="en-US" sz="2800" b="1" dirty="0">
                    <a:sym typeface="+mn-ea"/>
                  </a:rPr>
                  <a:t>总结与讨论</a:t>
                </a:r>
                <a:endParaRPr lang="zh-CN" altLang="en-US" sz="2800" b="1" dirty="0"/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4956784" y="5431068"/>
              <a:ext cx="398785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800" b="1"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项目总纲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140" y="1026795"/>
            <a:ext cx="11235055" cy="5278120"/>
          </a:xfrm>
        </p:spPr>
        <p:txBody>
          <a:bodyPr/>
          <a:lstStyle/>
          <a:p>
            <a:pPr algn="just"/>
            <a:r>
              <a:rPr lang="zh-CN" altLang="en-US" b="1" dirty="0"/>
              <a:t>第一阶段</a:t>
            </a:r>
            <a:r>
              <a:rPr lang="en-US" altLang="zh-CN" b="1" dirty="0"/>
              <a:t>：</a:t>
            </a:r>
            <a:r>
              <a:rPr lang="zh-CN" altLang="en-US" b="1" dirty="0"/>
              <a:t>大模型相关理论学习</a:t>
            </a:r>
            <a:r>
              <a:rPr lang="en-US" altLang="zh-CN" b="1" dirty="0"/>
              <a:t>。</a:t>
            </a:r>
            <a:endParaRPr lang="zh-CN" altLang="en-US" b="1" dirty="0"/>
          </a:p>
          <a:p>
            <a:pPr algn="just"/>
            <a:r>
              <a:rPr lang="zh-CN" altLang="en-US" b="1" dirty="0"/>
              <a:t>第二阶段</a:t>
            </a:r>
            <a:r>
              <a:rPr lang="en-US" altLang="zh-CN" b="1" dirty="0"/>
              <a:t>：</a:t>
            </a:r>
            <a:r>
              <a:rPr lang="zh-CN" altLang="en-US" b="1" dirty="0"/>
              <a:t>部署模型至手机端</a:t>
            </a:r>
            <a:r>
              <a:rPr lang="en-US" altLang="zh-CN" b="1" dirty="0"/>
              <a:t>。</a:t>
            </a:r>
            <a:endParaRPr lang="zh-CN" altLang="en-US" b="1" dirty="0"/>
          </a:p>
          <a:p>
            <a:pPr algn="just"/>
            <a:r>
              <a:rPr lang="zh-CN" altLang="en-US" b="1" dirty="0"/>
              <a:t>第三阶段</a:t>
            </a:r>
            <a:r>
              <a:rPr lang="en-US" altLang="zh-CN" b="1" dirty="0"/>
              <a:t>：</a:t>
            </a:r>
            <a:r>
              <a:rPr lang="zh-CN" altLang="en-US" b="1" dirty="0"/>
              <a:t>探索量化</a:t>
            </a:r>
            <a:r>
              <a:rPr lang="en-US" altLang="zh-CN" b="1" dirty="0"/>
              <a:t>、</a:t>
            </a:r>
            <a:r>
              <a:rPr lang="zh-CN" altLang="en-US" b="1" dirty="0"/>
              <a:t>推理加速等方法</a:t>
            </a:r>
            <a:r>
              <a:rPr lang="en-US" altLang="zh-CN" b="1" dirty="0"/>
              <a:t>，</a:t>
            </a:r>
            <a:r>
              <a:rPr lang="zh-CN" altLang="en-US" b="1" dirty="0"/>
              <a:t>同时阅读并复现该领域最新工作</a:t>
            </a:r>
            <a:r>
              <a:rPr lang="en-US" altLang="zh-CN" b="1" dirty="0"/>
              <a:t>。</a:t>
            </a:r>
            <a:endParaRPr lang="en-US" altLang="zh-CN" b="1" dirty="0"/>
          </a:p>
          <a:p>
            <a:pPr algn="just"/>
            <a:r>
              <a:rPr lang="zh-CN" altLang="en-US" b="1" dirty="0">
                <a:sym typeface="+mn-ea"/>
              </a:rPr>
              <a:t>第四阶段</a:t>
            </a:r>
            <a:r>
              <a:rPr lang="en-US" altLang="zh-CN" b="1" dirty="0">
                <a:sym typeface="+mn-ea"/>
              </a:rPr>
              <a:t>：</a:t>
            </a:r>
            <a:r>
              <a:rPr lang="zh-CN" altLang="en-US" b="1" dirty="0">
                <a:sym typeface="+mn-ea"/>
              </a:rPr>
              <a:t>开发手机端</a:t>
            </a:r>
            <a:r>
              <a:rPr lang="en-US" altLang="zh-CN" b="1" dirty="0">
                <a:sym typeface="+mn-ea"/>
              </a:rPr>
              <a:t>APP，</a:t>
            </a:r>
            <a:r>
              <a:rPr lang="zh-CN" altLang="en-US" b="1" dirty="0">
                <a:sym typeface="+mn-ea"/>
              </a:rPr>
              <a:t>实现手机端直接与大模型对话</a:t>
            </a:r>
            <a:r>
              <a:rPr lang="en-US" altLang="zh-CN" b="1" dirty="0">
                <a:sym typeface="+mn-ea"/>
              </a:rPr>
              <a:t>。</a:t>
            </a:r>
            <a:endParaRPr lang="en-US" altLang="zh-CN" b="1" dirty="0">
              <a:sym typeface="+mn-ea"/>
            </a:endParaRPr>
          </a:p>
          <a:p>
            <a:pPr algn="just"/>
            <a:r>
              <a:rPr lang="zh-CN" altLang="en-US" b="1" dirty="0"/>
              <a:t>第五阶段</a:t>
            </a:r>
            <a:r>
              <a:rPr lang="en-US" altLang="zh-CN" b="1" dirty="0"/>
              <a:t>：</a:t>
            </a:r>
            <a:r>
              <a:rPr lang="zh-CN" altLang="en-US" b="1" dirty="0"/>
              <a:t>使用数学应用题数据集进行大模型微调</a:t>
            </a:r>
            <a:r>
              <a:rPr lang="en-US" b="1" dirty="0"/>
              <a:t>，</a:t>
            </a:r>
            <a:r>
              <a:rPr lang="zh-CN" altLang="en-US" b="1" dirty="0"/>
              <a:t>并评估质量</a:t>
            </a:r>
            <a:r>
              <a:rPr lang="en-US" altLang="zh-CN" b="1" dirty="0"/>
              <a:t>、</a:t>
            </a:r>
            <a:r>
              <a:rPr lang="zh-CN" altLang="en-US" b="1" dirty="0"/>
              <a:t>性能等指标</a:t>
            </a:r>
            <a:r>
              <a:rPr lang="en-US" altLang="zh-CN" b="1" dirty="0"/>
              <a:t>。</a:t>
            </a: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系统具体实现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030" y="1027073"/>
            <a:ext cx="11235193" cy="2161604"/>
          </a:xfrm>
        </p:spPr>
        <p:txBody>
          <a:bodyPr/>
          <a:lstStyle/>
          <a:p>
            <a:endParaRPr lang="en-US" altLang="zh-CN" b="1" dirty="0"/>
          </a:p>
          <a:p>
            <a:pPr lvl="1"/>
            <a:r>
              <a:rPr lang="en-US" altLang="zh-CN" b="1" dirty="0"/>
              <a:t>3.2.0 </a:t>
            </a:r>
            <a:r>
              <a:rPr lang="zh-CN" altLang="en-US" b="1" dirty="0"/>
              <a:t>加速</a:t>
            </a:r>
            <a:endParaRPr lang="en-US" altLang="zh-CN" b="1" dirty="0"/>
          </a:p>
          <a:p>
            <a:pPr lvl="1"/>
            <a:r>
              <a:rPr lang="en-US" altLang="zh-CN" b="1" dirty="0"/>
              <a:t>3.2.1 </a:t>
            </a:r>
            <a:r>
              <a:rPr lang="zh-CN" altLang="en-US" b="1" dirty="0"/>
              <a:t>量化</a:t>
            </a:r>
            <a:endParaRPr lang="zh-CN" altLang="en-US" b="1" dirty="0"/>
          </a:p>
          <a:p>
            <a:pPr lvl="1"/>
            <a:r>
              <a:rPr lang="en-US" altLang="zh-CN" b="1" dirty="0"/>
              <a:t>3.2.2 </a:t>
            </a:r>
            <a:r>
              <a:rPr lang="zh-CN" altLang="en-US" b="1" dirty="0"/>
              <a:t>微调</a:t>
            </a:r>
            <a:endParaRPr lang="zh-CN" altLang="en-US" b="1" dirty="0"/>
          </a:p>
          <a:p>
            <a:pPr lvl="1"/>
            <a:r>
              <a:rPr lang="en-US" altLang="zh-CN" b="1" dirty="0"/>
              <a:t>3.2.3 </a:t>
            </a:r>
            <a:r>
              <a:rPr lang="zh-CN" altLang="en-US" b="1" dirty="0"/>
              <a:t>手机端</a:t>
            </a:r>
            <a:r>
              <a:rPr lang="en-US" altLang="zh-CN" b="1" dirty="0"/>
              <a:t>APP</a:t>
            </a:r>
            <a:endParaRPr lang="en-US" altLang="zh-CN" b="1" dirty="0"/>
          </a:p>
          <a:p>
            <a:pPr lvl="1"/>
            <a:r>
              <a:rPr lang="en-US" altLang="zh-CN" b="1" dirty="0"/>
              <a:t>3.2.4 FastKV</a:t>
            </a:r>
            <a:r>
              <a:rPr lang="zh-CN" altLang="en-US" b="1" dirty="0"/>
              <a:t>加速尝试</a:t>
            </a:r>
            <a:endParaRPr lang="zh-CN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3.2.0 </a:t>
            </a:r>
            <a:r>
              <a:rPr lang="zh-CN" altLang="en-US" dirty="0"/>
              <a:t>加速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140" y="916940"/>
            <a:ext cx="11235055" cy="594169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b="1" dirty="0"/>
              <a:t>在使用</a:t>
            </a:r>
            <a:r>
              <a:rPr lang="en-US" altLang="zh-CN" sz="2000" b="1" dirty="0"/>
              <a:t> llama.cpp </a:t>
            </a:r>
            <a:r>
              <a:rPr lang="zh-CN" altLang="en-US" sz="2000" b="1" dirty="0"/>
              <a:t>加载</a:t>
            </a:r>
            <a:r>
              <a:rPr lang="en-US" altLang="zh-CN" sz="2000" b="1" dirty="0"/>
              <a:t> Qwen2-1_5b-instruct-Q4_K_M </a:t>
            </a:r>
            <a:r>
              <a:rPr lang="zh-CN" altLang="en-US" sz="2000" b="1" dirty="0"/>
              <a:t>模型进行推理时，原始运行速度受以下因素影响：</a:t>
            </a:r>
            <a:endParaRPr lang="en-US" altLang="zh-CN" sz="2000" b="1" dirty="0"/>
          </a:p>
          <a:p>
            <a:r>
              <a:rPr lang="zh-CN" altLang="en-US" sz="2000" b="1" dirty="0"/>
              <a:t>上下文长度（</a:t>
            </a:r>
            <a:r>
              <a:rPr lang="en-US" altLang="zh-CN" sz="2000" b="1" dirty="0"/>
              <a:t>n_ctx</a:t>
            </a:r>
            <a:r>
              <a:rPr lang="zh-CN" altLang="en-US" sz="2000" b="1" dirty="0"/>
              <a:t>）大</a:t>
            </a:r>
            <a:r>
              <a:rPr lang="en-US" altLang="zh-CN" sz="2000" b="1" dirty="0"/>
              <a:t> </a:t>
            </a:r>
            <a:r>
              <a:rPr lang="en-US" altLang="en-US" sz="2000" b="1" dirty="0"/>
              <a:t>→</a:t>
            </a:r>
            <a:r>
              <a:rPr lang="en-US" altLang="zh-CN" sz="2000" b="1" dirty="0"/>
              <a:t> Attention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KV cache </a:t>
            </a:r>
            <a:r>
              <a:rPr lang="zh-CN" altLang="en-US" sz="2000" b="1" dirty="0"/>
              <a:t>计算量高</a:t>
            </a:r>
            <a:endParaRPr lang="en-US" altLang="zh-CN" sz="2000" b="1" dirty="0"/>
          </a:p>
          <a:p>
            <a:r>
              <a:rPr lang="en-US" altLang="zh-CN" sz="2000" b="1" dirty="0"/>
              <a:t>Batch </a:t>
            </a:r>
            <a:r>
              <a:rPr lang="zh-CN" altLang="en-US" sz="2000" b="1" dirty="0"/>
              <a:t>设置不合理</a:t>
            </a:r>
            <a:r>
              <a:rPr lang="en-US" altLang="zh-CN" sz="2000" b="1" dirty="0"/>
              <a:t> </a:t>
            </a:r>
            <a:r>
              <a:rPr lang="en-US" altLang="en-US" sz="2000" b="1" dirty="0"/>
              <a:t>→</a:t>
            </a:r>
            <a:r>
              <a:rPr lang="en-US" altLang="zh-CN" sz="2000" b="1" dirty="0"/>
              <a:t> CPU cache </a:t>
            </a:r>
            <a:r>
              <a:rPr lang="zh-CN" altLang="en-US" sz="2000" b="1" dirty="0"/>
              <a:t>利用率低，内存访问频繁</a:t>
            </a:r>
            <a:endParaRPr lang="en-US" altLang="zh-CN" sz="2000" b="1" dirty="0"/>
          </a:p>
          <a:p>
            <a:r>
              <a:rPr lang="zh-CN" altLang="en-US" sz="2000" b="1" dirty="0"/>
              <a:t>线程数与</a:t>
            </a:r>
            <a:r>
              <a:rPr lang="en-US" altLang="zh-CN" sz="2000" b="1" dirty="0"/>
              <a:t> CPU </a:t>
            </a:r>
            <a:r>
              <a:rPr lang="zh-CN" altLang="en-US" sz="2000" b="1" dirty="0"/>
              <a:t>架构不匹配</a:t>
            </a:r>
            <a:r>
              <a:rPr lang="en-US" altLang="zh-CN" sz="2000" b="1" dirty="0"/>
              <a:t> </a:t>
            </a:r>
            <a:r>
              <a:rPr lang="en-US" altLang="en-US" sz="2000" b="1" dirty="0"/>
              <a:t>→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并行度不均衡</a:t>
            </a:r>
            <a:endParaRPr lang="en-US" altLang="zh-CN" sz="2000" b="1" dirty="0"/>
          </a:p>
          <a:p>
            <a:r>
              <a:rPr lang="en-US" altLang="zh-CN" sz="2000" b="1" dirty="0"/>
              <a:t>Attention </a:t>
            </a:r>
            <a:r>
              <a:rPr lang="zh-CN" altLang="en-US" sz="2000" b="1" dirty="0"/>
              <a:t>计算未使用加速内核</a:t>
            </a:r>
            <a:r>
              <a:rPr lang="en-US" altLang="zh-CN" sz="2000" b="1" dirty="0"/>
              <a:t> </a:t>
            </a:r>
            <a:r>
              <a:rPr lang="en-US" altLang="en-US" sz="2000" b="1" dirty="0"/>
              <a:t>→</a:t>
            </a:r>
            <a:r>
              <a:rPr lang="en-US" altLang="zh-CN" sz="2000" b="1" dirty="0"/>
              <a:t> FP16/INT8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Flash Attention </a:t>
            </a:r>
            <a:r>
              <a:rPr lang="zh-CN" altLang="en-US" sz="2000" b="1" dirty="0"/>
              <a:t>没启用</a:t>
            </a:r>
            <a:endParaRPr lang="en-US" altLang="zh-CN" sz="2000" b="1" dirty="0"/>
          </a:p>
          <a:p>
            <a:r>
              <a:rPr lang="zh-CN" altLang="en-US" sz="2000" b="1" dirty="0"/>
              <a:t>首轮</a:t>
            </a:r>
            <a:r>
              <a:rPr lang="en-US" altLang="zh-CN" sz="2000" b="1" dirty="0"/>
              <a:t> warmup </a:t>
            </a:r>
            <a:r>
              <a:rPr lang="zh-CN" altLang="en-US" sz="2000" b="1" dirty="0"/>
              <a:t>占用时间</a:t>
            </a:r>
            <a:r>
              <a:rPr lang="en-US" altLang="zh-CN" sz="2000" b="1" dirty="0"/>
              <a:t> </a:t>
            </a:r>
            <a:r>
              <a:rPr lang="en-US" altLang="en-US" sz="2000" b="1" dirty="0"/>
              <a:t>→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影响短文本推理的感知速度</a:t>
            </a:r>
            <a:endParaRPr lang="en-US" altLang="zh-CN" sz="2000" b="1" dirty="0"/>
          </a:p>
          <a:p>
            <a:pPr marL="0" indent="0">
              <a:buNone/>
            </a:pPr>
            <a:endParaRPr lang="zh-CN" altLang="en-US" sz="2000" b="1" dirty="0"/>
          </a:p>
          <a:p>
            <a:pPr marL="0" indent="0">
              <a:buNone/>
            </a:pPr>
            <a:r>
              <a:rPr lang="zh-CN" altLang="en-US" sz="2000" b="1" dirty="0"/>
              <a:t>目标是在不改模型、尽量少修改代码的前提下，最大化推理速度。</a:t>
            </a:r>
            <a:endParaRPr lang="zh-CN" altLang="en-US" sz="2000" b="1" dirty="0"/>
          </a:p>
          <a:p>
            <a:pPr lvl="1"/>
            <a:endParaRPr lang="zh-CN" alt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765*299"/>
  <p:tag name="TABLE_ENDDRAG_RECT" val="118*161*765*299"/>
</p:tagLst>
</file>

<file path=ppt/tags/tag2.xml><?xml version="1.0" encoding="utf-8"?>
<p:tagLst xmlns:p="http://schemas.openxmlformats.org/presentationml/2006/main">
  <p:tag name="ISLIDE.GUIDESSETTING" val="{&quot;Id&quot;:&quot;90f36d3f-ffec-4fe5-9788-afc451dde4a9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C8B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309481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4288</Words>
  <Application>WPS 演示</Application>
  <PresentationFormat>宽屏</PresentationFormat>
  <Paragraphs>496</Paragraphs>
  <Slides>29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Times New Roman Regular</vt:lpstr>
      <vt:lpstr>汉仪书宋二KW</vt:lpstr>
      <vt:lpstr>Wingdings</vt:lpstr>
      <vt:lpstr>Cambria Math</vt:lpstr>
      <vt:lpstr>Kingsoft Math</vt:lpstr>
      <vt:lpstr>微软雅黑</vt:lpstr>
      <vt:lpstr>Office 主题​​</vt:lpstr>
      <vt:lpstr>顶点课程期末答辩</vt:lpstr>
      <vt:lpstr>目录</vt:lpstr>
      <vt:lpstr>1 研究背景与意义</vt:lpstr>
      <vt:lpstr>目录</vt:lpstr>
      <vt:lpstr>2 研究内容与思路 </vt:lpstr>
      <vt:lpstr>目录</vt:lpstr>
      <vt:lpstr>3.1 项目总纲</vt:lpstr>
      <vt:lpstr>3.2 系统具体实现</vt:lpstr>
      <vt:lpstr>3.2.0 加速</vt:lpstr>
      <vt:lpstr>3.2.0 加速</vt:lpstr>
      <vt:lpstr>3.2.1 量化</vt:lpstr>
      <vt:lpstr>3.2.1 量化</vt:lpstr>
      <vt:lpstr>3.2.1 量化</vt:lpstr>
      <vt:lpstr>3.2.2 微调</vt:lpstr>
      <vt:lpstr>3.2.2 微调</vt:lpstr>
      <vt:lpstr>3.2.2 微调</vt:lpstr>
      <vt:lpstr>3.2.3 手机端APP</vt:lpstr>
      <vt:lpstr>3.2.4 FastKV探索</vt:lpstr>
      <vt:lpstr>3.2.4 FastKV探索</vt:lpstr>
      <vt:lpstr>3.2.4 FastKV探索</vt:lpstr>
      <vt:lpstr>3.2.4 FastKV探索</vt:lpstr>
      <vt:lpstr>3.2.4 FastKV探索</vt:lpstr>
      <vt:lpstr>3.3 项目分工</vt:lpstr>
      <vt:lpstr>目录</vt:lpstr>
      <vt:lpstr>4.1 总结与展望</vt:lpstr>
      <vt:lpstr>4.1 总结与展望</vt:lpstr>
      <vt:lpstr>4.2 相关课程支撑目标情况</vt:lpstr>
      <vt:lpstr>4.2 相关课程支撑目标情况</vt:lpstr>
      <vt:lpstr>4.2 相关课程支撑目标情况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Yingjie Qi</dc:creator>
  <cp:lastModifiedBy>缱绻</cp:lastModifiedBy>
  <cp:revision>808</cp:revision>
  <dcterms:created xsi:type="dcterms:W3CDTF">2026-01-11T10:14:22Z</dcterms:created>
  <dcterms:modified xsi:type="dcterms:W3CDTF">2026-01-11T10:14:22Z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94D93018EF0B9A48FE776369D817133D_43</vt:lpwstr>
  </property>
  <property fmtid="{D5CDD505-2E9C-101B-9397-08002B2CF9AE}" pid="3" name="KSOProductBuildVer">
    <vt:lpwstr>2052-12.1.24031.24031</vt:lpwstr>
  </property>
</Properties>
</file>